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handoutMasterIdLst>
    <p:handoutMasterId r:id="rId24"/>
  </p:handoutMasterIdLst>
  <p:sldIdLst>
    <p:sldId id="531" r:id="rId2"/>
    <p:sldId id="289" r:id="rId3"/>
    <p:sldId id="533" r:id="rId4"/>
    <p:sldId id="292" r:id="rId5"/>
    <p:sldId id="535" r:id="rId6"/>
    <p:sldId id="294" r:id="rId7"/>
    <p:sldId id="536" r:id="rId8"/>
    <p:sldId id="532" r:id="rId9"/>
    <p:sldId id="302" r:id="rId10"/>
    <p:sldId id="303" r:id="rId11"/>
    <p:sldId id="537" r:id="rId12"/>
    <p:sldId id="538" r:id="rId13"/>
    <p:sldId id="539" r:id="rId14"/>
    <p:sldId id="542" r:id="rId15"/>
    <p:sldId id="540" r:id="rId16"/>
    <p:sldId id="541" r:id="rId17"/>
    <p:sldId id="546" r:id="rId18"/>
    <p:sldId id="547" r:id="rId19"/>
    <p:sldId id="306" r:id="rId20"/>
    <p:sldId id="307" r:id="rId21"/>
    <p:sldId id="301" r:id="rId22"/>
  </p:sldIdLst>
  <p:sldSz cx="12192000" cy="6858000"/>
  <p:notesSz cx="6858000" cy="9144000"/>
  <p:embeddedFontLst>
    <p:embeddedFont>
      <p:font typeface="Aharoni" panose="02010803020104030203" pitchFamily="2" charset="-79"/>
      <p:bold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italic r:id="rId31"/>
    </p:embeddedFont>
    <p:embeddedFont>
      <p:font typeface="Open Sans" panose="020B0606030504020204" pitchFamily="3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Poppins SemiBold" panose="00000700000000000000" pitchFamily="2" charset="0"/>
      <p:bold r:id="rId40"/>
      <p:boldItalic r:id="rId41"/>
    </p:embeddedFont>
    <p:embeddedFont>
      <p:font typeface="Verdana" panose="020B0604030504040204" pitchFamily="34" charset="0"/>
      <p:regular r:id="rId42"/>
      <p:bold r:id="rId43"/>
      <p:italic r:id="rId44"/>
      <p:boldItalic r:id="rId45"/>
    </p:embeddedFont>
  </p:embeddedFontLst>
  <p:custDataLst>
    <p:tags r:id="rId4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41332-12F8-4DF8-AAAD-77F8F76C286B}" v="246" dt="2025-03-19T06:10:41.211"/>
    <p1510:client id="{0E850A0F-B43A-486C-8EFB-A18E385F30AD}" v="1" dt="2025-03-19T07:43:11.681"/>
    <p1510:client id="{82F7F051-80AF-4B9B-9EB5-CBC48F7D9540}" v="230" dt="2025-03-19T07:40:52.577"/>
    <p1510:client id="{95EF08CB-AEC2-45A9-89D8-22CD0E5F2448}" v="316" dt="2025-03-19T05:56:24.122"/>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6"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7.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dirty="0"/>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dirty="0"/>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dirty="0">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1</a:t>
            </a:fld>
            <a:endParaRPr lang="en-US" sz="1200" b="0" i="0" u="none" strike="noStrike" cap="none" dirty="0">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273943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Open Sans"/>
                <a:ea typeface="Open Sans"/>
                <a:cs typeface="Open Sans"/>
                <a:sym typeface="Open Sans"/>
              </a:rPr>
              <a:t>Dept EECE, GST Bengaluru</a:t>
            </a:r>
            <a:endParaRPr sz="1800" b="0" i="0" u="none" strike="noStrike" cap="none" dirty="0">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dirty="0"/>
          </a:p>
        </p:txBody>
      </p:sp>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631419" y="4450198"/>
            <a:ext cx="2432050"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indent="-285750">
              <a:buSzPts val="1400"/>
              <a:buChar char="•"/>
            </a:pPr>
            <a:r>
              <a:rPr lang="en-US" b="1" dirty="0">
                <a:solidFill>
                  <a:schemeClr val="dk1"/>
                </a:solidFill>
                <a:latin typeface="Montserrat Medium"/>
              </a:rPr>
              <a:t>Lokeshwar Reddy K</a:t>
            </a:r>
          </a:p>
          <a:p>
            <a:pPr marL="285750" indent="-285750">
              <a:buSzPts val="1400"/>
              <a:buChar char="•"/>
            </a:pPr>
            <a:r>
              <a:rPr lang="en-US" b="1" dirty="0">
                <a:solidFill>
                  <a:schemeClr val="dk1"/>
                </a:solidFill>
                <a:latin typeface="Montserrat Medium"/>
              </a:rPr>
              <a:t>Tejas V Reddy</a:t>
            </a:r>
          </a:p>
          <a:p>
            <a:pPr marL="285750" indent="-285750">
              <a:buSzPts val="1400"/>
              <a:buChar char="•"/>
            </a:pPr>
            <a:r>
              <a:rPr lang="en-US" b="1" dirty="0">
                <a:solidFill>
                  <a:schemeClr val="dk1"/>
                </a:solidFill>
                <a:latin typeface="Montserrat Medium"/>
              </a:rPr>
              <a:t>Vinay N S</a:t>
            </a:r>
          </a:p>
          <a:p>
            <a:pPr marL="285750" marR="0" lvl="0" indent="-285750" algn="ctr" rtl="0">
              <a:lnSpc>
                <a:spcPct val="100000"/>
              </a:lnSpc>
              <a:spcBef>
                <a:spcPts val="0"/>
              </a:spcBef>
              <a:spcAft>
                <a:spcPts val="0"/>
              </a:spcAft>
              <a:buClr>
                <a:srgbClr val="000000"/>
              </a:buClr>
              <a:buSzPts val="1400"/>
              <a:buChar char="•"/>
            </a:pPr>
            <a:endParaRPr sz="1400" b="1" i="0" u="none" strike="noStrike" cap="none" dirty="0">
              <a:solidFill>
                <a:schemeClr val="dk1"/>
              </a:solidFill>
              <a:latin typeface="Arial"/>
              <a:ea typeface="Arial"/>
              <a:cs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36999" y="5105719"/>
            <a:ext cx="3068461" cy="123106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indent="-285750">
              <a:buSzPts val="1400"/>
              <a:buFont typeface="Arial" panose="020B0604020202020204" pitchFamily="34" charset="0"/>
              <a:buChar char="•"/>
            </a:pPr>
            <a:r>
              <a:rPr lang="en-US" sz="1600" b="1" dirty="0">
                <a:solidFill>
                  <a:schemeClr val="dk1"/>
                </a:solidFill>
              </a:rPr>
              <a:t>Dr Jaya </a:t>
            </a:r>
            <a:r>
              <a:rPr lang="en-US" sz="1600" b="1">
                <a:solidFill>
                  <a:schemeClr val="dk1"/>
                </a:solidFill>
              </a:rPr>
              <a:t>Prakash</a:t>
            </a:r>
            <a:r>
              <a:rPr lang="en-US" sz="1600" b="1" dirty="0">
                <a:solidFill>
                  <a:schemeClr val="dk1"/>
                </a:solidFill>
              </a:rPr>
              <a:t> Sahoo</a:t>
            </a:r>
            <a:endParaRPr lang="en-US" sz="1600" b="1" i="0" u="none" strike="noStrike" cap="none" dirty="0">
              <a:solidFill>
                <a:schemeClr val="dk1"/>
              </a:solidFill>
              <a:latin typeface="Montserrat Medium"/>
              <a:ea typeface="Arial"/>
              <a:cs typeface="Arial"/>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endParaRPr lang="en-US" sz="1400" b="1" i="0" u="none" strike="noStrike" cap="none">
              <a:solidFill>
                <a:schemeClr val="dk1"/>
              </a:solidFill>
              <a:latin typeface="Montserrat Medium"/>
              <a:ea typeface="Montserrat Medium"/>
              <a:cs typeface="Montserrat Medium"/>
            </a:endParaRPr>
          </a:p>
          <a:p>
            <a:pPr marL="285750" indent="-285750">
              <a:buSzPts val="1400"/>
              <a:buFont typeface="Arial" panose="020B0604020202020204" pitchFamily="34" charset="0"/>
              <a:buChar char="•"/>
            </a:pPr>
            <a:r>
              <a:rPr lang="en-US" sz="1600" b="1" dirty="0">
                <a:solidFill>
                  <a:schemeClr val="dk1"/>
                </a:solidFill>
                <a:sym typeface="Montserrat Medium"/>
              </a:rPr>
              <a:t>Dr Ambar Bajpai</a:t>
            </a:r>
            <a:endParaRPr lang="en-US" sz="1600" b="1">
              <a:solidFill>
                <a:schemeClr val="dk1"/>
              </a:solidFill>
            </a:endParaRPr>
          </a:p>
          <a:p>
            <a:pPr marL="285750" indent="-285750">
              <a:buSzPts val="1400"/>
              <a:buFont typeface="Arial" panose="020B0604020202020204" pitchFamily="34" charset="0"/>
              <a:buChar char="•"/>
            </a:pPr>
            <a:endParaRPr lang="en-US" sz="1400" b="1" i="0" u="none" strike="noStrike" cap="none" dirty="0">
              <a:solidFill>
                <a:schemeClr val="dk1"/>
              </a:solidFill>
              <a:latin typeface="Arial"/>
              <a:ea typeface="Arial"/>
              <a:cs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493342" y="1778687"/>
            <a:ext cx="278264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001890" y="264014"/>
            <a:ext cx="8902084"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sng" strike="noStrike" cap="none" dirty="0">
                <a:solidFill>
                  <a:srgbClr val="007069"/>
                </a:solidFill>
                <a:latin typeface="Open Sans"/>
                <a:ea typeface="Open Sans"/>
                <a:cs typeface="Open Sans"/>
                <a:sym typeface="Open Sans"/>
              </a:rPr>
              <a:t>Image Dehazing using Image Processing and Machine Learning Techniques </a:t>
            </a:r>
            <a:endParaRPr lang="en-US" sz="2800" u="sng"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21968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007069"/>
                </a:solidFill>
                <a:latin typeface="Open Sans"/>
                <a:ea typeface="Open Sans"/>
                <a:cs typeface="Open Sans"/>
                <a:sym typeface="Open Sans"/>
              </a:rPr>
              <a:t>Final </a:t>
            </a:r>
            <a:r>
              <a:rPr lang="en-US" sz="2000" b="1" i="0" u="none" strike="noStrike" cap="none" dirty="0">
                <a:solidFill>
                  <a:srgbClr val="007069"/>
                </a:solidFill>
                <a:latin typeface="Open Sans"/>
                <a:ea typeface="Open Sans"/>
                <a:cs typeface="Open Sans"/>
                <a:sym typeface="Open Sans"/>
              </a:rPr>
              <a:t>Review</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A4(Alpha 12)</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a:latin typeface="Verdana"/>
                <a:ea typeface="Verdana"/>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US" sz="1600" b="1" dirty="0"/>
              <a:t>3.Training</a:t>
            </a:r>
          </a:p>
          <a:p>
            <a:pPr marL="285750" indent="-285750">
              <a:buFont typeface="Wingdings" panose="05000000000000000000" pitchFamily="2" charset="2"/>
              <a:buChar char="v"/>
            </a:pPr>
            <a:r>
              <a:rPr lang="en-US" sz="1600" b="1" dirty="0"/>
              <a:t>Loss Function:</a:t>
            </a:r>
            <a:endParaRPr lang="en-US" sz="1600" dirty="0"/>
          </a:p>
          <a:p>
            <a:pPr marL="742950" lvl="1" indent="-285750">
              <a:buFont typeface="Arial" panose="020B0604020202020204" pitchFamily="34" charset="0"/>
              <a:buChar char="•"/>
            </a:pPr>
            <a:r>
              <a:rPr lang="en-US" sz="1600" dirty="0"/>
              <a:t>Combination of Mean Squared Error (MSE) for pixel-wise accuracy and Structural Similarity Index Measure (SSIM) loss for perceptual quality.</a:t>
            </a:r>
          </a:p>
          <a:p>
            <a:pPr marL="457200" lvl="1"/>
            <a:endParaRPr lang="en-US" sz="1600" dirty="0"/>
          </a:p>
          <a:p>
            <a:pPr marL="457200" lvl="1"/>
            <a:endParaRPr lang="en-US" sz="1600" dirty="0"/>
          </a:p>
          <a:p>
            <a:r>
              <a:rPr lang="en-US" sz="1600" b="1" dirty="0"/>
              <a:t>4. Evaluation Metrics</a:t>
            </a:r>
          </a:p>
          <a:p>
            <a:endParaRPr lang="en-US" sz="1600" b="1" dirty="0"/>
          </a:p>
          <a:p>
            <a:pPr marL="285750" indent="-285750">
              <a:buFont typeface="Wingdings" panose="05000000000000000000" pitchFamily="2" charset="2"/>
              <a:buChar char="v"/>
            </a:pPr>
            <a:r>
              <a:rPr lang="en-US" sz="1600" b="1" dirty="0"/>
              <a:t>PSNR (Peak Signal-to-Noise Ratio):</a:t>
            </a:r>
            <a:r>
              <a:rPr lang="en-US" sz="1600" dirty="0"/>
              <a:t> Measures image reconstruction quality.</a:t>
            </a:r>
          </a:p>
          <a:p>
            <a:pPr marL="285750" indent="-285750">
              <a:buFont typeface="Wingdings" panose="05000000000000000000" pitchFamily="2" charset="2"/>
              <a:buChar char="v"/>
            </a:pPr>
            <a:r>
              <a:rPr lang="en-US" sz="1600" b="1" dirty="0"/>
              <a:t>SSIM (Structural Similarity Index):</a:t>
            </a:r>
            <a:r>
              <a:rPr lang="en-US" sz="1600" dirty="0"/>
              <a:t> Evaluates the perceptual similarity of dehazed images.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2C6B4C-2CC3-158E-1523-844E54F79C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16" name="TextBox 15">
            <a:extLst>
              <a:ext uri="{FF2B5EF4-FFF2-40B4-BE49-F238E27FC236}">
                <a16:creationId xmlns:a16="http://schemas.microsoft.com/office/drawing/2014/main" id="{86887FC2-82D0-C9E8-C9C0-B4B2A7157A95}"/>
              </a:ext>
            </a:extLst>
          </p:cNvPr>
          <p:cNvSpPr txBox="1"/>
          <p:nvPr/>
        </p:nvSpPr>
        <p:spPr>
          <a:xfrm>
            <a:off x="3132328" y="155331"/>
            <a:ext cx="6685280" cy="646331"/>
          </a:xfrm>
          <a:prstGeom prst="rect">
            <a:avLst/>
          </a:prstGeom>
          <a:noFill/>
        </p:spPr>
        <p:txBody>
          <a:bodyPr wrap="square" rtlCol="0">
            <a:spAutoFit/>
          </a:bodyPr>
          <a:lstStyle/>
          <a:p>
            <a:r>
              <a:rPr lang="en-US" sz="3600" b="1" dirty="0">
                <a:latin typeface="Montserrat Medium" panose="00000600000000000000" pitchFamily="2" charset="0"/>
              </a:rPr>
              <a:t>Architecture</a:t>
            </a:r>
            <a:r>
              <a:rPr lang="en-US" sz="3600" dirty="0"/>
              <a:t> </a:t>
            </a:r>
            <a:r>
              <a:rPr lang="en-US" sz="3600" b="1" dirty="0">
                <a:latin typeface="Montserrat Medium" panose="00000600000000000000" pitchFamily="2" charset="0"/>
              </a:rPr>
              <a:t>Diagram</a:t>
            </a:r>
            <a:r>
              <a:rPr lang="en-US" sz="3600" dirty="0"/>
              <a:t> </a:t>
            </a:r>
          </a:p>
        </p:txBody>
      </p:sp>
      <p:pic>
        <p:nvPicPr>
          <p:cNvPr id="4" name="Picture 3">
            <a:extLst>
              <a:ext uri="{FF2B5EF4-FFF2-40B4-BE49-F238E27FC236}">
                <a16:creationId xmlns:a16="http://schemas.microsoft.com/office/drawing/2014/main" id="{9031CCE7-1D0E-924D-A361-0C06B62E9A7E}"/>
              </a:ext>
            </a:extLst>
          </p:cNvPr>
          <p:cNvPicPr>
            <a:picLocks noChangeAspect="1"/>
          </p:cNvPicPr>
          <p:nvPr/>
        </p:nvPicPr>
        <p:blipFill>
          <a:blip r:embed="rId2"/>
          <a:stretch>
            <a:fillRect/>
          </a:stretch>
        </p:blipFill>
        <p:spPr>
          <a:xfrm>
            <a:off x="437041" y="1028308"/>
            <a:ext cx="11359672" cy="4874451"/>
          </a:xfrm>
          <a:prstGeom prst="rect">
            <a:avLst/>
          </a:prstGeom>
        </p:spPr>
      </p:pic>
    </p:spTree>
    <p:extLst>
      <p:ext uri="{BB962C8B-B14F-4D97-AF65-F5344CB8AC3E}">
        <p14:creationId xmlns:p14="http://schemas.microsoft.com/office/powerpoint/2010/main" val="262708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E6E326-A07D-3E79-9A87-4416793C858B}"/>
              </a:ext>
            </a:extLst>
          </p:cNvPr>
          <p:cNvSpPr txBox="1"/>
          <p:nvPr/>
        </p:nvSpPr>
        <p:spPr>
          <a:xfrm>
            <a:off x="385859" y="1014082"/>
            <a:ext cx="11420281" cy="5262979"/>
          </a:xfrm>
          <a:prstGeom prst="rect">
            <a:avLst/>
          </a:prstGeom>
          <a:noFill/>
        </p:spPr>
        <p:txBody>
          <a:bodyPr wrap="square" lIns="91440" tIns="45720" rIns="91440" bIns="45720" anchor="t">
            <a:spAutoFit/>
          </a:bodyPr>
          <a:lstStyle/>
          <a:p>
            <a:pPr algn="just"/>
            <a:r>
              <a:rPr lang="en-US" sz="1600" b="1" i="1">
                <a:latin typeface="+mj-lt"/>
                <a:ea typeface="SimSun"/>
              </a:rPr>
              <a:t>1. Feature extraction </a:t>
            </a:r>
            <a:endParaRPr lang="en-US" sz="1600" b="1">
              <a:ea typeface="SimSun"/>
            </a:endParaRPr>
          </a:p>
          <a:p>
            <a:pPr algn="just"/>
            <a:r>
              <a:rPr lang="en-US" sz="1600">
                <a:latin typeface="+mj-lt"/>
                <a:ea typeface="SimSun"/>
              </a:rPr>
              <a:t>Key feature extraction of the regions affected by haze is performed through convolutional layers. Also, feature pooling will take place to reduce redundancy and focus on haze critical areas.</a:t>
            </a:r>
            <a:endParaRPr lang="en-US" sz="1600">
              <a:ea typeface="SimSun"/>
            </a:endParaRPr>
          </a:p>
          <a:p>
            <a:pPr algn="just"/>
            <a:endParaRPr lang="en-US" sz="1600">
              <a:latin typeface="+mj-lt"/>
              <a:ea typeface="SimSun" panose="02010600030101010101" pitchFamily="2" charset="-122"/>
            </a:endParaRPr>
          </a:p>
          <a:p>
            <a:pPr algn="just"/>
            <a:r>
              <a:rPr lang="en-US" sz="1600" b="1" i="1">
                <a:latin typeface="+mj-lt"/>
                <a:ea typeface="SimSun"/>
              </a:rPr>
              <a:t>2.Multi-scale mapping </a:t>
            </a:r>
            <a:endParaRPr lang="en-US" sz="1600" b="1">
              <a:ea typeface="SimSun"/>
            </a:endParaRPr>
          </a:p>
          <a:p>
            <a:pPr algn="just"/>
            <a:r>
              <a:rPr lang="en-US" sz="1600">
                <a:latin typeface="+mj-lt"/>
                <a:ea typeface="SimSun"/>
              </a:rPr>
              <a:t>The features are processed at multiple scales using 3×3, 5×5, and 7×7 convolutional kernels respectively, in such a way that haze structures of different sizes are taken into account.</a:t>
            </a:r>
            <a:endParaRPr lang="en-US" sz="1600">
              <a:ea typeface="SimSun"/>
            </a:endParaRPr>
          </a:p>
          <a:p>
            <a:pPr algn="just"/>
            <a:endParaRPr lang="en-US" sz="1600">
              <a:ea typeface="SimSun"/>
            </a:endParaRPr>
          </a:p>
          <a:p>
            <a:pPr algn="just"/>
            <a:r>
              <a:rPr lang="en-US" sz="1600" b="1" i="1">
                <a:latin typeface="+mj-lt"/>
                <a:ea typeface="SimSun"/>
              </a:rPr>
              <a:t>3. Local Extremum </a:t>
            </a:r>
            <a:endParaRPr lang="en-US" sz="1600" b="1">
              <a:ea typeface="SimSun"/>
            </a:endParaRPr>
          </a:p>
          <a:p>
            <a:pPr algn="just"/>
            <a:r>
              <a:rPr lang="en-US" sz="1600">
                <a:latin typeface="+mj-lt"/>
                <a:ea typeface="SimSun"/>
              </a:rPr>
              <a:t>Max-filtering helps acquire the strongest haze-related features, thus making the model robust to outliers.</a:t>
            </a:r>
            <a:endParaRPr lang="en-US" sz="1600">
              <a:ea typeface="SimSun"/>
            </a:endParaRPr>
          </a:p>
          <a:p>
            <a:pPr algn="just"/>
            <a:endParaRPr lang="en-US" sz="1600">
              <a:latin typeface="+mj-lt"/>
              <a:ea typeface="SimSun" panose="02010600030101010101" pitchFamily="2" charset="-122"/>
            </a:endParaRPr>
          </a:p>
          <a:p>
            <a:pPr algn="just"/>
            <a:r>
              <a:rPr lang="en-US" sz="1600" b="1" i="1">
                <a:latin typeface="+mj-lt"/>
                <a:ea typeface="SimSun"/>
              </a:rPr>
              <a:t>4. Nonlinear Regression </a:t>
            </a:r>
            <a:endParaRPr lang="en-US" sz="1600" b="1">
              <a:ea typeface="SimSun"/>
            </a:endParaRPr>
          </a:p>
          <a:p>
            <a:pPr algn="just"/>
            <a:r>
              <a:rPr lang="en-US" sz="1600">
                <a:latin typeface="+mj-lt"/>
                <a:ea typeface="SimSun"/>
              </a:rPr>
              <a:t>The regression layers connect the features extracted from their respective corresponding haze-free outputs to ensure pixel-level accuracy and naturalness. Nonlinear regression maps extracted features to a haze-free image using activation </a:t>
            </a:r>
            <a:endParaRPr lang="en-US" sz="1600">
              <a:ea typeface="SimSun"/>
            </a:endParaRPr>
          </a:p>
          <a:p>
            <a:pPr algn="just"/>
            <a:r>
              <a:rPr lang="en-US" sz="1600">
                <a:latin typeface="+mj-lt"/>
                <a:ea typeface="SimSun"/>
              </a:rPr>
              <a:t>functions to ensure values remain within the valid range.</a:t>
            </a:r>
            <a:endParaRPr lang="en-US" sz="1600">
              <a:ea typeface="SimSun"/>
            </a:endParaRPr>
          </a:p>
          <a:p>
            <a:pPr algn="just"/>
            <a:endParaRPr lang="en-US" sz="1600">
              <a:latin typeface="+mj-lt"/>
              <a:ea typeface="SimSun" panose="02010600030101010101" pitchFamily="2" charset="-122"/>
            </a:endParaRPr>
          </a:p>
          <a:p>
            <a:pPr algn="just"/>
            <a:r>
              <a:rPr lang="en-US" sz="1600" b="1" i="1">
                <a:latin typeface="+mj-lt"/>
                <a:ea typeface="SimSun"/>
              </a:rPr>
              <a:t>5. Atmospheric illumination estimation </a:t>
            </a:r>
            <a:endParaRPr lang="en-US" sz="1600" b="1">
              <a:ea typeface="SimSun"/>
            </a:endParaRPr>
          </a:p>
          <a:p>
            <a:pPr algn="just"/>
            <a:r>
              <a:rPr lang="en-US" sz="1600">
                <a:latin typeface="+mj-lt"/>
                <a:ea typeface="SimSun"/>
              </a:rPr>
              <a:t>For atmospheric light estimation, the brightest regions in the haze-free feature map are captured and utilized to correct color fidelity. </a:t>
            </a:r>
            <a:endParaRPr lang="en-US" sz="1600">
              <a:latin typeface="+mj-lt"/>
              <a:ea typeface="SimSun" panose="02010600030101010101" pitchFamily="2" charset="-122"/>
            </a:endParaRPr>
          </a:p>
          <a:p>
            <a:pPr algn="just"/>
            <a:endParaRPr lang="en-US" sz="1600">
              <a:latin typeface="+mj-lt"/>
              <a:ea typeface="SimSun" panose="02010600030101010101" pitchFamily="2" charset="-122"/>
            </a:endParaRPr>
          </a:p>
          <a:p>
            <a:pPr algn="just"/>
            <a:endParaRPr lang="en-US" sz="1600">
              <a:latin typeface="+mj-lt"/>
              <a:ea typeface="SimSun" panose="02010600030101010101" pitchFamily="2" charset="-122"/>
            </a:endParaRPr>
          </a:p>
        </p:txBody>
      </p:sp>
    </p:spTree>
    <p:extLst>
      <p:ext uri="{BB962C8B-B14F-4D97-AF65-F5344CB8AC3E}">
        <p14:creationId xmlns:p14="http://schemas.microsoft.com/office/powerpoint/2010/main" val="158702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FE34E-66E3-8758-B381-8DEE3EB7713B}"/>
              </a:ext>
            </a:extLst>
          </p:cNvPr>
          <p:cNvSpPr txBox="1"/>
          <p:nvPr/>
        </p:nvSpPr>
        <p:spPr>
          <a:xfrm>
            <a:off x="678335" y="543681"/>
            <a:ext cx="1091537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6</a:t>
            </a:r>
            <a:r>
              <a:rPr lang="en-US" b="1" i="1" dirty="0"/>
              <a:t>.Region of interest(ROI)</a:t>
            </a:r>
          </a:p>
          <a:p>
            <a:r>
              <a:rPr lang="en-US" b="0" i="0" dirty="0">
                <a:solidFill>
                  <a:schemeClr val="tx1"/>
                </a:solidFill>
                <a:effectLst/>
                <a:latin typeface="+mj-lt"/>
              </a:rPr>
              <a:t>A region of interest (ROI) is </a:t>
            </a:r>
            <a:r>
              <a:rPr lang="en-US" dirty="0"/>
              <a:t>a section of an image that is chosen for analysis or processing.</a:t>
            </a:r>
          </a:p>
          <a:p>
            <a:endParaRPr lang="en-US" b="1" i="1" dirty="0"/>
          </a:p>
          <a:p>
            <a:r>
              <a:rPr lang="en-US" b="1" i="1"/>
              <a:t>7</a:t>
            </a:r>
            <a:r>
              <a:rPr lang="en-US" b="1" i="1" dirty="0"/>
              <a:t>. Object Detection using YOLO</a:t>
            </a:r>
            <a:r>
              <a:rPr lang="en-US" i="1" dirty="0"/>
              <a:t> </a:t>
            </a:r>
            <a:endParaRPr lang="en-US" dirty="0"/>
          </a:p>
          <a:p>
            <a:r>
              <a:rPr lang="en-US" dirty="0"/>
              <a:t>The YOLO (You Only Look Once) object detection framework is employed to identify and label objects in both the hazy and dehazed images. YOLO is known for its real time, fast processing and high accuracy, making it an ideal choice for detecting objects in dynamic environments. YOLO's object detection works by dividing the input image into a grid and predicting bounding boxes and class probabilities for each grid cell. </a:t>
            </a:r>
          </a:p>
        </p:txBody>
      </p:sp>
      <p:pic>
        <p:nvPicPr>
          <p:cNvPr id="4098" name="Picture 2" descr="RoIs">
            <a:extLst>
              <a:ext uri="{FF2B5EF4-FFF2-40B4-BE49-F238E27FC236}">
                <a16:creationId xmlns:a16="http://schemas.microsoft.com/office/drawing/2014/main" id="{86835802-AB46-76A2-255B-F6F732A24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168" y="3221337"/>
            <a:ext cx="2462384" cy="2462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4D59F1-23E3-381D-82A8-614849BD89CB}"/>
              </a:ext>
            </a:extLst>
          </p:cNvPr>
          <p:cNvSpPr txBox="1"/>
          <p:nvPr/>
        </p:nvSpPr>
        <p:spPr>
          <a:xfrm>
            <a:off x="2102720" y="5745104"/>
            <a:ext cx="2084832" cy="307777"/>
          </a:xfrm>
          <a:prstGeom prst="rect">
            <a:avLst/>
          </a:prstGeom>
          <a:noFill/>
        </p:spPr>
        <p:txBody>
          <a:bodyPr wrap="square" rtlCol="0">
            <a:spAutoFit/>
          </a:bodyPr>
          <a:lstStyle/>
          <a:p>
            <a:r>
              <a:rPr lang="en-US" dirty="0"/>
              <a:t>ROI(Region of Interest)</a:t>
            </a:r>
          </a:p>
        </p:txBody>
      </p:sp>
      <p:pic>
        <p:nvPicPr>
          <p:cNvPr id="5122" name="Picture 2" descr="YOLO Explained. What is YOLO? | by Ani Aggarwal | Analytics Vidhya | Medium">
            <a:extLst>
              <a:ext uri="{FF2B5EF4-FFF2-40B4-BE49-F238E27FC236}">
                <a16:creationId xmlns:a16="http://schemas.microsoft.com/office/drawing/2014/main" id="{1357BB36-7322-BE2B-0988-7BDFA5584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3221337"/>
            <a:ext cx="3638550" cy="24430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45366-4AF7-CEE7-2757-3946D6EC3437}"/>
              </a:ext>
            </a:extLst>
          </p:cNvPr>
          <p:cNvSpPr txBox="1"/>
          <p:nvPr/>
        </p:nvSpPr>
        <p:spPr>
          <a:xfrm>
            <a:off x="5513832" y="5683721"/>
            <a:ext cx="3154680" cy="523220"/>
          </a:xfrm>
          <a:prstGeom prst="rect">
            <a:avLst/>
          </a:prstGeom>
          <a:noFill/>
        </p:spPr>
        <p:txBody>
          <a:bodyPr wrap="square" rtlCol="0">
            <a:spAutoFit/>
          </a:bodyPr>
          <a:lstStyle/>
          <a:p>
            <a:r>
              <a:rPr lang="en-US" dirty="0"/>
              <a:t>Object Detection using YOLO</a:t>
            </a:r>
          </a:p>
          <a:p>
            <a:endParaRPr lang="en-US" dirty="0"/>
          </a:p>
        </p:txBody>
      </p:sp>
    </p:spTree>
    <p:extLst>
      <p:ext uri="{BB962C8B-B14F-4D97-AF65-F5344CB8AC3E}">
        <p14:creationId xmlns:p14="http://schemas.microsoft.com/office/powerpoint/2010/main" val="393866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85526-92EB-9153-D8F2-C593BBCDE3F0}"/>
              </a:ext>
            </a:extLst>
          </p:cNvPr>
          <p:cNvSpPr txBox="1"/>
          <p:nvPr/>
        </p:nvSpPr>
        <p:spPr>
          <a:xfrm>
            <a:off x="2791206" y="358176"/>
            <a:ext cx="6094476" cy="400110"/>
          </a:xfrm>
          <a:prstGeom prst="rect">
            <a:avLst/>
          </a:prstGeom>
          <a:noFill/>
        </p:spPr>
        <p:txBody>
          <a:bodyPr wrap="square">
            <a:spAutoFit/>
          </a:bodyPr>
          <a:lstStyle/>
          <a:p>
            <a:pPr marR="0" lvl="0" algn="ctr" fontAlgn="base">
              <a:spcBef>
                <a:spcPts val="800"/>
              </a:spcBef>
              <a:spcAft>
                <a:spcPts val="400"/>
              </a:spcAft>
              <a:buSzPts val="1000"/>
              <a:tabLst>
                <a:tab pos="137160" algn="l"/>
                <a:tab pos="365760" algn="l"/>
              </a:tabLst>
            </a:pPr>
            <a:r>
              <a:rPr lang="en-US" sz="2000" b="1" u="none" strike="noStrike" kern="0" cap="small" dirty="0">
                <a:ln>
                  <a:noFill/>
                </a:ln>
                <a:effectLst>
                  <a:outerShdw sx="0" sy="0">
                    <a:srgbClr val="000000"/>
                  </a:outerShdw>
                </a:effectLst>
                <a:latin typeface="Montserrat Medium" panose="00000600000000000000" pitchFamily="2" charset="0"/>
              </a:rPr>
              <a:t>Experimental analysis</a:t>
            </a:r>
          </a:p>
        </p:txBody>
      </p:sp>
      <p:pic>
        <p:nvPicPr>
          <p:cNvPr id="4" name="Picture 3">
            <a:extLst>
              <a:ext uri="{FF2B5EF4-FFF2-40B4-BE49-F238E27FC236}">
                <a16:creationId xmlns:a16="http://schemas.microsoft.com/office/drawing/2014/main" id="{F3831B45-13BD-2AAB-C91E-98E6679FE1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423" y="1704480"/>
            <a:ext cx="4515919" cy="3808954"/>
          </a:xfrm>
          <a:prstGeom prst="rect">
            <a:avLst/>
          </a:prstGeom>
        </p:spPr>
      </p:pic>
      <p:pic>
        <p:nvPicPr>
          <p:cNvPr id="5" name="Picture 4">
            <a:extLst>
              <a:ext uri="{FF2B5EF4-FFF2-40B4-BE49-F238E27FC236}">
                <a16:creationId xmlns:a16="http://schemas.microsoft.com/office/drawing/2014/main" id="{9E72E05E-A540-5D7A-E219-286C336DE3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790" y="1704479"/>
            <a:ext cx="4456366" cy="3808955"/>
          </a:xfrm>
          <a:prstGeom prst="rect">
            <a:avLst/>
          </a:prstGeom>
        </p:spPr>
      </p:pic>
      <p:sp>
        <p:nvSpPr>
          <p:cNvPr id="6" name="TextBox 5">
            <a:extLst>
              <a:ext uri="{FF2B5EF4-FFF2-40B4-BE49-F238E27FC236}">
                <a16:creationId xmlns:a16="http://schemas.microsoft.com/office/drawing/2014/main" id="{A31DBA6C-3862-4C53-3E27-0B54CE070975}"/>
              </a:ext>
            </a:extLst>
          </p:cNvPr>
          <p:cNvSpPr txBox="1"/>
          <p:nvPr/>
        </p:nvSpPr>
        <p:spPr>
          <a:xfrm>
            <a:off x="1155191" y="1122768"/>
            <a:ext cx="4370832" cy="400110"/>
          </a:xfrm>
          <a:prstGeom prst="rect">
            <a:avLst/>
          </a:prstGeom>
          <a:noFill/>
        </p:spPr>
        <p:txBody>
          <a:bodyPr wrap="square" rtlCol="0">
            <a:spAutoFit/>
          </a:bodyPr>
          <a:lstStyle/>
          <a:p>
            <a:r>
              <a:rPr lang="en-US" sz="2000" dirty="0"/>
              <a:t>1.Qualitative analysis</a:t>
            </a:r>
          </a:p>
        </p:txBody>
      </p:sp>
      <p:sp>
        <p:nvSpPr>
          <p:cNvPr id="7" name="TextBox 6">
            <a:extLst>
              <a:ext uri="{FF2B5EF4-FFF2-40B4-BE49-F238E27FC236}">
                <a16:creationId xmlns:a16="http://schemas.microsoft.com/office/drawing/2014/main" id="{D92D33E0-5DAD-4365-87B2-1B3671933A78}"/>
              </a:ext>
            </a:extLst>
          </p:cNvPr>
          <p:cNvSpPr txBox="1"/>
          <p:nvPr/>
        </p:nvSpPr>
        <p:spPr>
          <a:xfrm>
            <a:off x="1298448" y="5596128"/>
            <a:ext cx="1188720" cy="307777"/>
          </a:xfrm>
          <a:prstGeom prst="rect">
            <a:avLst/>
          </a:prstGeom>
          <a:noFill/>
        </p:spPr>
        <p:txBody>
          <a:bodyPr wrap="square" rtlCol="0">
            <a:spAutoFit/>
          </a:bodyPr>
          <a:lstStyle/>
          <a:p>
            <a:r>
              <a:rPr lang="en-US" dirty="0"/>
              <a:t>(a) Hazy</a:t>
            </a:r>
          </a:p>
        </p:txBody>
      </p:sp>
      <p:sp>
        <p:nvSpPr>
          <p:cNvPr id="10" name="TextBox 9">
            <a:extLst>
              <a:ext uri="{FF2B5EF4-FFF2-40B4-BE49-F238E27FC236}">
                <a16:creationId xmlns:a16="http://schemas.microsoft.com/office/drawing/2014/main" id="{16C26B3E-FA67-545B-57B8-91484E4B9AE1}"/>
              </a:ext>
            </a:extLst>
          </p:cNvPr>
          <p:cNvSpPr txBox="1"/>
          <p:nvPr/>
        </p:nvSpPr>
        <p:spPr>
          <a:xfrm>
            <a:off x="5838444" y="5596128"/>
            <a:ext cx="902970" cy="307777"/>
          </a:xfrm>
          <a:prstGeom prst="rect">
            <a:avLst/>
          </a:prstGeom>
          <a:noFill/>
        </p:spPr>
        <p:txBody>
          <a:bodyPr wrap="square">
            <a:spAutoFit/>
          </a:bodyPr>
          <a:lstStyle/>
          <a:p>
            <a:r>
              <a:rPr lang="en-US" dirty="0"/>
              <a:t>(a) Hazy</a:t>
            </a:r>
          </a:p>
        </p:txBody>
      </p:sp>
      <p:sp>
        <p:nvSpPr>
          <p:cNvPr id="11" name="TextBox 10">
            <a:extLst>
              <a:ext uri="{FF2B5EF4-FFF2-40B4-BE49-F238E27FC236}">
                <a16:creationId xmlns:a16="http://schemas.microsoft.com/office/drawing/2014/main" id="{4C66A132-E6D1-41BE-F8C5-C0C6B0C2E0B9}"/>
              </a:ext>
            </a:extLst>
          </p:cNvPr>
          <p:cNvSpPr txBox="1"/>
          <p:nvPr/>
        </p:nvSpPr>
        <p:spPr>
          <a:xfrm>
            <a:off x="2606040" y="5599247"/>
            <a:ext cx="1490472" cy="307777"/>
          </a:xfrm>
          <a:prstGeom prst="rect">
            <a:avLst/>
          </a:prstGeom>
          <a:noFill/>
        </p:spPr>
        <p:txBody>
          <a:bodyPr wrap="square" rtlCol="0">
            <a:spAutoFit/>
          </a:bodyPr>
          <a:lstStyle/>
          <a:p>
            <a:r>
              <a:rPr lang="en-US" dirty="0"/>
              <a:t>(b)Ground truth</a:t>
            </a:r>
          </a:p>
        </p:txBody>
      </p:sp>
      <p:sp>
        <p:nvSpPr>
          <p:cNvPr id="13" name="TextBox 12">
            <a:extLst>
              <a:ext uri="{FF2B5EF4-FFF2-40B4-BE49-F238E27FC236}">
                <a16:creationId xmlns:a16="http://schemas.microsoft.com/office/drawing/2014/main" id="{94F223A6-FFAE-5998-F155-7665FEB6E54D}"/>
              </a:ext>
            </a:extLst>
          </p:cNvPr>
          <p:cNvSpPr txBox="1"/>
          <p:nvPr/>
        </p:nvSpPr>
        <p:spPr>
          <a:xfrm>
            <a:off x="7048308" y="5596128"/>
            <a:ext cx="1497330" cy="307777"/>
          </a:xfrm>
          <a:prstGeom prst="rect">
            <a:avLst/>
          </a:prstGeom>
          <a:noFill/>
        </p:spPr>
        <p:txBody>
          <a:bodyPr wrap="square">
            <a:spAutoFit/>
          </a:bodyPr>
          <a:lstStyle/>
          <a:p>
            <a:r>
              <a:rPr lang="en-US" dirty="0"/>
              <a:t>(b)Ground truth</a:t>
            </a:r>
          </a:p>
        </p:txBody>
      </p:sp>
      <p:sp>
        <p:nvSpPr>
          <p:cNvPr id="14" name="TextBox 13">
            <a:extLst>
              <a:ext uri="{FF2B5EF4-FFF2-40B4-BE49-F238E27FC236}">
                <a16:creationId xmlns:a16="http://schemas.microsoft.com/office/drawing/2014/main" id="{F2EDAA4B-7BA1-9C50-F770-C535A0FED6F2}"/>
              </a:ext>
            </a:extLst>
          </p:cNvPr>
          <p:cNvSpPr txBox="1"/>
          <p:nvPr/>
        </p:nvSpPr>
        <p:spPr>
          <a:xfrm>
            <a:off x="4215384" y="5596128"/>
            <a:ext cx="1133856" cy="307777"/>
          </a:xfrm>
          <a:prstGeom prst="rect">
            <a:avLst/>
          </a:prstGeom>
          <a:noFill/>
        </p:spPr>
        <p:txBody>
          <a:bodyPr wrap="square" rtlCol="0">
            <a:spAutoFit/>
          </a:bodyPr>
          <a:lstStyle/>
          <a:p>
            <a:r>
              <a:rPr lang="en-US" dirty="0"/>
              <a:t>(c)Dehazed </a:t>
            </a:r>
          </a:p>
        </p:txBody>
      </p:sp>
      <p:sp>
        <p:nvSpPr>
          <p:cNvPr id="16" name="TextBox 15">
            <a:extLst>
              <a:ext uri="{FF2B5EF4-FFF2-40B4-BE49-F238E27FC236}">
                <a16:creationId xmlns:a16="http://schemas.microsoft.com/office/drawing/2014/main" id="{83CF5C70-9FD6-5144-4536-8DD94A25B391}"/>
              </a:ext>
            </a:extLst>
          </p:cNvPr>
          <p:cNvSpPr txBox="1"/>
          <p:nvPr/>
        </p:nvSpPr>
        <p:spPr>
          <a:xfrm>
            <a:off x="8646414" y="5596127"/>
            <a:ext cx="1188720" cy="307777"/>
          </a:xfrm>
          <a:prstGeom prst="rect">
            <a:avLst/>
          </a:prstGeom>
          <a:noFill/>
        </p:spPr>
        <p:txBody>
          <a:bodyPr wrap="square">
            <a:spAutoFit/>
          </a:bodyPr>
          <a:lstStyle/>
          <a:p>
            <a:r>
              <a:rPr lang="en-US" dirty="0"/>
              <a:t>(c)Dehazed </a:t>
            </a:r>
          </a:p>
        </p:txBody>
      </p:sp>
    </p:spTree>
    <p:extLst>
      <p:ext uri="{BB962C8B-B14F-4D97-AF65-F5344CB8AC3E}">
        <p14:creationId xmlns:p14="http://schemas.microsoft.com/office/powerpoint/2010/main" val="913590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AD7AC35-7D92-DD59-16E0-352EB65EED4D}"/>
              </a:ext>
            </a:extLst>
          </p:cNvPr>
          <p:cNvGraphicFramePr>
            <a:graphicFrameLocks noGrp="1"/>
          </p:cNvGraphicFramePr>
          <p:nvPr>
            <p:extLst>
              <p:ext uri="{D42A27DB-BD31-4B8C-83A1-F6EECF244321}">
                <p14:modId xmlns:p14="http://schemas.microsoft.com/office/powerpoint/2010/main" val="474106191"/>
              </p:ext>
            </p:extLst>
          </p:nvPr>
        </p:nvGraphicFramePr>
        <p:xfrm>
          <a:off x="722376" y="1792224"/>
          <a:ext cx="10485120" cy="2221993"/>
        </p:xfrm>
        <a:graphic>
          <a:graphicData uri="http://schemas.openxmlformats.org/drawingml/2006/table">
            <a:tbl>
              <a:tblPr firstRow="1" firstCol="1">
                <a:tableStyleId>{DE7AD339-51BE-4A38-A1C7-CCF28897F289}</a:tableStyleId>
              </a:tblPr>
              <a:tblGrid>
                <a:gridCol w="5242560">
                  <a:extLst>
                    <a:ext uri="{9D8B030D-6E8A-4147-A177-3AD203B41FA5}">
                      <a16:colId xmlns:a16="http://schemas.microsoft.com/office/drawing/2014/main" val="2275630107"/>
                    </a:ext>
                  </a:extLst>
                </a:gridCol>
                <a:gridCol w="5242560">
                  <a:extLst>
                    <a:ext uri="{9D8B030D-6E8A-4147-A177-3AD203B41FA5}">
                      <a16:colId xmlns:a16="http://schemas.microsoft.com/office/drawing/2014/main" val="1073055644"/>
                    </a:ext>
                  </a:extLst>
                </a:gridCol>
              </a:tblGrid>
              <a:tr h="563841">
                <a:tc>
                  <a:txBody>
                    <a:bodyPr/>
                    <a:lstStyle/>
                    <a:p>
                      <a:pPr marL="0" marR="0" algn="ctr">
                        <a:spcBef>
                          <a:spcPts val="0"/>
                        </a:spcBef>
                        <a:spcAft>
                          <a:spcPts val="0"/>
                        </a:spcAft>
                      </a:pPr>
                      <a:r>
                        <a:rPr lang="en-US" sz="2000" dirty="0">
                          <a:effectLst/>
                        </a:rPr>
                        <a:t>Metric</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Value</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8831392"/>
                  </a:ext>
                </a:extLst>
              </a:tr>
              <a:tr h="414538">
                <a:tc>
                  <a:txBody>
                    <a:bodyPr/>
                    <a:lstStyle/>
                    <a:p>
                      <a:pPr marL="0" marR="0" algn="ctr">
                        <a:spcBef>
                          <a:spcPts val="0"/>
                        </a:spcBef>
                        <a:spcAft>
                          <a:spcPts val="0"/>
                        </a:spcAft>
                      </a:pPr>
                      <a:r>
                        <a:rPr lang="en-US" sz="2000" dirty="0">
                          <a:effectLst/>
                        </a:rPr>
                        <a:t>PSNR (Peak Signal-to-Noise Ratio)</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lvl="0" algn="ctr">
                        <a:lnSpc>
                          <a:spcPct val="100000"/>
                        </a:lnSpc>
                        <a:spcBef>
                          <a:spcPts val="0"/>
                        </a:spcBef>
                        <a:spcAft>
                          <a:spcPts val="0"/>
                        </a:spcAft>
                        <a:buNone/>
                      </a:pPr>
                      <a:r>
                        <a:rPr lang="en-US" sz="2000" b="0" i="0" u="none" strike="noStrike" noProof="0">
                          <a:effectLst/>
                          <a:latin typeface="Arial"/>
                        </a:rPr>
                        <a:t>20.5221 dB</a:t>
                      </a:r>
                      <a:endParaRPr lang="en-US"/>
                    </a:p>
                  </a:txBody>
                  <a:tcPr marL="68580" marR="68580" marT="0" marB="0"/>
                </a:tc>
                <a:extLst>
                  <a:ext uri="{0D108BD9-81ED-4DB2-BD59-A6C34878D82A}">
                    <a16:rowId xmlns:a16="http://schemas.microsoft.com/office/drawing/2014/main" val="3803782242"/>
                  </a:ext>
                </a:extLst>
              </a:tr>
              <a:tr h="414538">
                <a:tc>
                  <a:txBody>
                    <a:bodyPr/>
                    <a:lstStyle/>
                    <a:p>
                      <a:pPr marL="0" marR="0" algn="ctr">
                        <a:spcBef>
                          <a:spcPts val="0"/>
                        </a:spcBef>
                        <a:spcAft>
                          <a:spcPts val="0"/>
                        </a:spcAft>
                      </a:pPr>
                      <a:r>
                        <a:rPr lang="en-US" sz="2000" dirty="0">
                          <a:effectLst/>
                        </a:rPr>
                        <a:t>SSIM (Structural Similarity Index)</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lvl="0" algn="ctr">
                        <a:lnSpc>
                          <a:spcPct val="100000"/>
                        </a:lnSpc>
                        <a:spcBef>
                          <a:spcPts val="0"/>
                        </a:spcBef>
                        <a:spcAft>
                          <a:spcPts val="0"/>
                        </a:spcAft>
                        <a:buNone/>
                      </a:pPr>
                      <a:r>
                        <a:rPr lang="en-US" sz="2000" b="0" i="0" u="none" strike="noStrike" noProof="0">
                          <a:effectLst/>
                          <a:latin typeface="Arial"/>
                        </a:rPr>
                        <a:t>0.9163</a:t>
                      </a:r>
                      <a:endParaRPr lang="en-US"/>
                    </a:p>
                  </a:txBody>
                  <a:tcPr marL="68580" marR="68580" marT="0" marB="0"/>
                </a:tc>
                <a:extLst>
                  <a:ext uri="{0D108BD9-81ED-4DB2-BD59-A6C34878D82A}">
                    <a16:rowId xmlns:a16="http://schemas.microsoft.com/office/drawing/2014/main" val="2233312242"/>
                  </a:ext>
                </a:extLst>
              </a:tr>
              <a:tr h="414538">
                <a:tc>
                  <a:txBody>
                    <a:bodyPr/>
                    <a:lstStyle/>
                    <a:p>
                      <a:pPr marL="0" marR="0" algn="ctr">
                        <a:spcBef>
                          <a:spcPts val="0"/>
                        </a:spcBef>
                        <a:spcAft>
                          <a:spcPts val="0"/>
                        </a:spcAft>
                      </a:pPr>
                      <a:r>
                        <a:rPr lang="en-US" sz="2000" dirty="0">
                          <a:effectLst/>
                        </a:rPr>
                        <a:t>Accuracy (SSIM)</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a:effectLst/>
                        </a:rPr>
                        <a:t>91.63%</a:t>
                      </a:r>
                      <a:endParaRPr lang="en-US" sz="2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45741967"/>
                  </a:ext>
                </a:extLst>
              </a:tr>
              <a:tr h="414538">
                <a:tc>
                  <a:txBody>
                    <a:bodyPr/>
                    <a:lstStyle/>
                    <a:p>
                      <a:pPr marL="0" marR="0" algn="ctr">
                        <a:spcBef>
                          <a:spcPts val="0"/>
                        </a:spcBef>
                        <a:spcAft>
                          <a:spcPts val="0"/>
                        </a:spcAft>
                      </a:pPr>
                      <a:r>
                        <a:rPr lang="en-US" sz="2000">
                          <a:effectLst/>
                        </a:rPr>
                        <a:t>WSNR(Weighted Signal-to-Noise Ratio)</a:t>
                      </a:r>
                    </a:p>
                  </a:txBody>
                  <a:tcPr marL="68580" marR="68580" marT="0" marB="0"/>
                </a:tc>
                <a:tc>
                  <a:txBody>
                    <a:bodyPr/>
                    <a:lstStyle/>
                    <a:p>
                      <a:pPr marL="0" marR="0" lvl="0" algn="ctr">
                        <a:spcBef>
                          <a:spcPts val="0"/>
                        </a:spcBef>
                        <a:spcAft>
                          <a:spcPts val="0"/>
                        </a:spcAft>
                        <a:buNone/>
                      </a:pPr>
                      <a:r>
                        <a:rPr lang="en-US" sz="2000" b="0" i="0" u="none" strike="noStrike" noProof="0">
                          <a:effectLst/>
                          <a:latin typeface="Arial"/>
                        </a:rPr>
                        <a:t>0.0706 dB</a:t>
                      </a:r>
                      <a:endParaRPr lang="en-US"/>
                    </a:p>
                  </a:txBody>
                  <a:tcPr marL="68580" marR="68580" marT="0" marB="0"/>
                </a:tc>
                <a:extLst>
                  <a:ext uri="{0D108BD9-81ED-4DB2-BD59-A6C34878D82A}">
                    <a16:rowId xmlns:a16="http://schemas.microsoft.com/office/drawing/2014/main" val="2346747908"/>
                  </a:ext>
                </a:extLst>
              </a:tr>
            </a:tbl>
          </a:graphicData>
        </a:graphic>
      </p:graphicFrame>
      <p:sp>
        <p:nvSpPr>
          <p:cNvPr id="3" name="TextBox 2">
            <a:extLst>
              <a:ext uri="{FF2B5EF4-FFF2-40B4-BE49-F238E27FC236}">
                <a16:creationId xmlns:a16="http://schemas.microsoft.com/office/drawing/2014/main" id="{6101EBFC-B5D0-A652-D7AB-EC606639AAF7}"/>
              </a:ext>
            </a:extLst>
          </p:cNvPr>
          <p:cNvSpPr txBox="1"/>
          <p:nvPr/>
        </p:nvSpPr>
        <p:spPr>
          <a:xfrm>
            <a:off x="722376" y="712119"/>
            <a:ext cx="4946904" cy="400110"/>
          </a:xfrm>
          <a:prstGeom prst="rect">
            <a:avLst/>
          </a:prstGeom>
          <a:noFill/>
        </p:spPr>
        <p:txBody>
          <a:bodyPr wrap="square" rtlCol="0">
            <a:spAutoFit/>
          </a:bodyPr>
          <a:lstStyle/>
          <a:p>
            <a:r>
              <a:rPr lang="en-US" sz="2000" dirty="0"/>
              <a:t>2.Quantitative analysis</a:t>
            </a:r>
          </a:p>
        </p:txBody>
      </p:sp>
    </p:spTree>
    <p:extLst>
      <p:ext uri="{BB962C8B-B14F-4D97-AF65-F5344CB8AC3E}">
        <p14:creationId xmlns:p14="http://schemas.microsoft.com/office/powerpoint/2010/main" val="229791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7EAC296-D12F-9EB9-67E8-FC9A29AAA8AC}"/>
              </a:ext>
            </a:extLst>
          </p:cNvPr>
          <p:cNvGraphicFramePr>
            <a:graphicFrameLocks noGrp="1"/>
          </p:cNvGraphicFramePr>
          <p:nvPr>
            <p:extLst>
              <p:ext uri="{D42A27DB-BD31-4B8C-83A1-F6EECF244321}">
                <p14:modId xmlns:p14="http://schemas.microsoft.com/office/powerpoint/2010/main" val="445822335"/>
              </p:ext>
            </p:extLst>
          </p:nvPr>
        </p:nvGraphicFramePr>
        <p:xfrm>
          <a:off x="223520" y="2113280"/>
          <a:ext cx="11862281" cy="3301744"/>
        </p:xfrm>
        <a:graphic>
          <a:graphicData uri="http://schemas.openxmlformats.org/drawingml/2006/table">
            <a:tbl>
              <a:tblPr firstRow="1" firstCol="1">
                <a:tableStyleId>{DE7AD339-51BE-4A38-A1C7-CCF28897F289}</a:tableStyleId>
              </a:tblPr>
              <a:tblGrid>
                <a:gridCol w="1181098">
                  <a:extLst>
                    <a:ext uri="{9D8B030D-6E8A-4147-A177-3AD203B41FA5}">
                      <a16:colId xmlns:a16="http://schemas.microsoft.com/office/drawing/2014/main" val="439302254"/>
                    </a:ext>
                  </a:extLst>
                </a:gridCol>
                <a:gridCol w="1153085">
                  <a:extLst>
                    <a:ext uri="{9D8B030D-6E8A-4147-A177-3AD203B41FA5}">
                      <a16:colId xmlns:a16="http://schemas.microsoft.com/office/drawing/2014/main" val="1374343469"/>
                    </a:ext>
                  </a:extLst>
                </a:gridCol>
                <a:gridCol w="1153085">
                  <a:extLst>
                    <a:ext uri="{9D8B030D-6E8A-4147-A177-3AD203B41FA5}">
                      <a16:colId xmlns:a16="http://schemas.microsoft.com/office/drawing/2014/main" val="3777998004"/>
                    </a:ext>
                  </a:extLst>
                </a:gridCol>
                <a:gridCol w="1153085">
                  <a:extLst>
                    <a:ext uri="{9D8B030D-6E8A-4147-A177-3AD203B41FA5}">
                      <a16:colId xmlns:a16="http://schemas.microsoft.com/office/drawing/2014/main" val="3582899429"/>
                    </a:ext>
                  </a:extLst>
                </a:gridCol>
                <a:gridCol w="1153085">
                  <a:extLst>
                    <a:ext uri="{9D8B030D-6E8A-4147-A177-3AD203B41FA5}">
                      <a16:colId xmlns:a16="http://schemas.microsoft.com/office/drawing/2014/main" val="2698162338"/>
                    </a:ext>
                  </a:extLst>
                </a:gridCol>
                <a:gridCol w="1153085">
                  <a:extLst>
                    <a:ext uri="{9D8B030D-6E8A-4147-A177-3AD203B41FA5}">
                      <a16:colId xmlns:a16="http://schemas.microsoft.com/office/drawing/2014/main" val="505042495"/>
                    </a:ext>
                  </a:extLst>
                </a:gridCol>
                <a:gridCol w="1153085">
                  <a:extLst>
                    <a:ext uri="{9D8B030D-6E8A-4147-A177-3AD203B41FA5}">
                      <a16:colId xmlns:a16="http://schemas.microsoft.com/office/drawing/2014/main" val="3674339984"/>
                    </a:ext>
                  </a:extLst>
                </a:gridCol>
                <a:gridCol w="1153085">
                  <a:extLst>
                    <a:ext uri="{9D8B030D-6E8A-4147-A177-3AD203B41FA5}">
                      <a16:colId xmlns:a16="http://schemas.microsoft.com/office/drawing/2014/main" val="1225974204"/>
                    </a:ext>
                  </a:extLst>
                </a:gridCol>
                <a:gridCol w="1317842">
                  <a:extLst>
                    <a:ext uri="{9D8B030D-6E8A-4147-A177-3AD203B41FA5}">
                      <a16:colId xmlns:a16="http://schemas.microsoft.com/office/drawing/2014/main" val="3991979869"/>
                    </a:ext>
                  </a:extLst>
                </a:gridCol>
                <a:gridCol w="1291746">
                  <a:extLst>
                    <a:ext uri="{9D8B030D-6E8A-4147-A177-3AD203B41FA5}">
                      <a16:colId xmlns:a16="http://schemas.microsoft.com/office/drawing/2014/main" val="3270343960"/>
                    </a:ext>
                  </a:extLst>
                </a:gridCol>
              </a:tblGrid>
              <a:tr h="990686">
                <a:tc>
                  <a:txBody>
                    <a:bodyPr/>
                    <a:lstStyle/>
                    <a:p>
                      <a:pPr marL="0" marR="0" algn="l">
                        <a:lnSpc>
                          <a:spcPct val="107000"/>
                        </a:lnSpc>
                        <a:spcBef>
                          <a:spcPts val="0"/>
                        </a:spcBef>
                        <a:spcAft>
                          <a:spcPts val="0"/>
                        </a:spcAft>
                      </a:pPr>
                      <a:r>
                        <a:rPr lang="en-US" sz="1600" dirty="0">
                          <a:effectLst/>
                        </a:rPr>
                        <a:t>Metric</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Hazy</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ATM [39]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BCCR [11]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FVR [38]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DCP [9]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CAP^2 [18]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RF [17]</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DehazeNet</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Our method</a:t>
                      </a:r>
                      <a:endParaRPr lang="en-US" sz="3600" dirty="0">
                        <a:effectLst/>
                      </a:endParaRPr>
                    </a:p>
                    <a:p>
                      <a:pPr marL="0" marR="0" algn="l">
                        <a:lnSpc>
                          <a:spcPct val="107000"/>
                        </a:lnSpc>
                        <a:spcBef>
                          <a:spcPts val="0"/>
                        </a:spcBef>
                        <a:spcAft>
                          <a:spcPts val="0"/>
                        </a:spcAft>
                      </a:pPr>
                      <a:r>
                        <a:rPr lang="en-US" sz="1600" dirty="0">
                          <a:effectLst/>
                        </a:rPr>
                        <a:t>(for single image)</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69474192"/>
                  </a:ext>
                </a:extLst>
              </a:tr>
              <a:tr h="485824">
                <a:tc>
                  <a:txBody>
                    <a:bodyPr/>
                    <a:lstStyle/>
                    <a:p>
                      <a:pPr marL="0" marR="0" algn="l">
                        <a:lnSpc>
                          <a:spcPct val="107000"/>
                        </a:lnSpc>
                        <a:spcBef>
                          <a:spcPts val="0"/>
                        </a:spcBef>
                        <a:spcAft>
                          <a:spcPts val="0"/>
                        </a:spcAft>
                      </a:pPr>
                      <a:r>
                        <a:rPr lang="en-US" sz="1600" dirty="0">
                          <a:effectLst/>
                        </a:rPr>
                        <a:t>MSE</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0.0481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0.0689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0.0243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0.0155</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0.0172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0.0075 (0.0068)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0.0070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0.0062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0.00575</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7474437"/>
                  </a:ext>
                </a:extLst>
              </a:tr>
              <a:tr h="485824">
                <a:tc>
                  <a:txBody>
                    <a:bodyPr/>
                    <a:lstStyle/>
                    <a:p>
                      <a:pPr marL="0" marR="0" algn="l">
                        <a:lnSpc>
                          <a:spcPct val="107000"/>
                        </a:lnSpc>
                        <a:spcBef>
                          <a:spcPts val="0"/>
                        </a:spcBef>
                        <a:spcAft>
                          <a:spcPts val="0"/>
                        </a:spcAft>
                      </a:pPr>
                      <a:r>
                        <a:rPr lang="en-US" sz="1600" dirty="0">
                          <a:effectLst/>
                        </a:rPr>
                        <a:t>SSIM</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0.9936</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0.9890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0.9963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0.9973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0.9981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0.9991 (0.9990)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0.9989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0.9993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lvl="0" algn="l">
                        <a:lnSpc>
                          <a:spcPct val="100000"/>
                        </a:lnSpc>
                        <a:spcBef>
                          <a:spcPts val="0"/>
                        </a:spcBef>
                        <a:spcAft>
                          <a:spcPts val="0"/>
                        </a:spcAft>
                        <a:buNone/>
                      </a:pPr>
                      <a:r>
                        <a:rPr lang="en-US" sz="1600" b="0" i="0" u="none" strike="noStrike" noProof="0">
                          <a:effectLst/>
                          <a:latin typeface="Arial"/>
                        </a:rPr>
                        <a:t>0.9163</a:t>
                      </a:r>
                      <a:endParaRPr lang="en-US"/>
                    </a:p>
                    <a:p>
                      <a:pPr marL="0" marR="0" lvl="0" algn="l">
                        <a:lnSpc>
                          <a:spcPct val="107000"/>
                        </a:lnSpc>
                        <a:spcBef>
                          <a:spcPts val="0"/>
                        </a:spcBef>
                        <a:spcAft>
                          <a:spcPts val="0"/>
                        </a:spcAft>
                        <a:buNone/>
                      </a:pPr>
                      <a:endParaRPr lang="en-US" sz="1600">
                        <a:effectLst/>
                      </a:endParaRPr>
                    </a:p>
                  </a:txBody>
                  <a:tcPr marL="68580" marR="68580" marT="0" marB="0"/>
                </a:tc>
                <a:extLst>
                  <a:ext uri="{0D108BD9-81ED-4DB2-BD59-A6C34878D82A}">
                    <a16:rowId xmlns:a16="http://schemas.microsoft.com/office/drawing/2014/main" val="1472220501"/>
                  </a:ext>
                </a:extLst>
              </a:tr>
              <a:tr h="651529">
                <a:tc>
                  <a:txBody>
                    <a:bodyPr/>
                    <a:lstStyle/>
                    <a:p>
                      <a:pPr marL="0" marR="0" algn="l">
                        <a:lnSpc>
                          <a:spcPct val="107000"/>
                        </a:lnSpc>
                        <a:spcBef>
                          <a:spcPts val="0"/>
                        </a:spcBef>
                        <a:spcAft>
                          <a:spcPts val="0"/>
                        </a:spcAft>
                      </a:pPr>
                      <a:r>
                        <a:rPr lang="en-US" sz="1600" dirty="0">
                          <a:effectLst/>
                        </a:rPr>
                        <a:t>PSNR</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61.5835</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60.8612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65.2794</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66.5450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66.7392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70.0029 (70.6581)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70.0099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70.9767</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lvl="0" algn="l">
                        <a:lnSpc>
                          <a:spcPct val="100000"/>
                        </a:lnSpc>
                        <a:spcBef>
                          <a:spcPts val="0"/>
                        </a:spcBef>
                        <a:spcAft>
                          <a:spcPts val="0"/>
                        </a:spcAft>
                        <a:buNone/>
                      </a:pPr>
                      <a:r>
                        <a:rPr lang="en-US" sz="1600" b="0" i="0" u="none" strike="noStrike" noProof="0">
                          <a:effectLst/>
                          <a:latin typeface="Arial"/>
                        </a:rPr>
                        <a:t>20.5221</a:t>
                      </a:r>
                    </a:p>
                  </a:txBody>
                  <a:tcPr marL="68580" marR="68580" marT="0" marB="0"/>
                </a:tc>
                <a:extLst>
                  <a:ext uri="{0D108BD9-81ED-4DB2-BD59-A6C34878D82A}">
                    <a16:rowId xmlns:a16="http://schemas.microsoft.com/office/drawing/2014/main" val="3003662620"/>
                  </a:ext>
                </a:extLst>
              </a:tr>
              <a:tr h="651529">
                <a:tc>
                  <a:txBody>
                    <a:bodyPr/>
                    <a:lstStyle/>
                    <a:p>
                      <a:pPr marL="0" marR="0" algn="l">
                        <a:lnSpc>
                          <a:spcPct val="107000"/>
                        </a:lnSpc>
                        <a:spcBef>
                          <a:spcPts val="0"/>
                        </a:spcBef>
                        <a:spcAft>
                          <a:spcPts val="0"/>
                        </a:spcAft>
                      </a:pPr>
                      <a:r>
                        <a:rPr lang="en-US" sz="1600" dirty="0">
                          <a:effectLst/>
                        </a:rPr>
                        <a:t>WSNR</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8.5958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7.8492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12.6230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13.7236</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13.8508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16.9873 (17.7839)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17.1180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18.0996</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lvl="0" algn="l">
                        <a:lnSpc>
                          <a:spcPct val="100000"/>
                        </a:lnSpc>
                        <a:spcBef>
                          <a:spcPts val="0"/>
                        </a:spcBef>
                        <a:spcAft>
                          <a:spcPts val="0"/>
                        </a:spcAft>
                        <a:buNone/>
                      </a:pPr>
                      <a:r>
                        <a:rPr lang="en-US" sz="1600" b="0" i="0" u="none" strike="noStrike" noProof="0">
                          <a:effectLst/>
                        </a:rPr>
                        <a:t>0.0706</a:t>
                      </a:r>
                      <a:endParaRPr lang="en-US"/>
                    </a:p>
                    <a:p>
                      <a:pPr marL="0" marR="0" lvl="0" algn="l">
                        <a:lnSpc>
                          <a:spcPct val="107000"/>
                        </a:lnSpc>
                        <a:spcBef>
                          <a:spcPts val="0"/>
                        </a:spcBef>
                        <a:spcAft>
                          <a:spcPts val="0"/>
                        </a:spcAft>
                        <a:buNone/>
                      </a:pPr>
                      <a:endParaRPr lang="en-US" sz="1600">
                        <a:effectLst/>
                      </a:endParaRPr>
                    </a:p>
                  </a:txBody>
                  <a:tcPr marL="68580" marR="68580" marT="0" marB="0"/>
                </a:tc>
                <a:extLst>
                  <a:ext uri="{0D108BD9-81ED-4DB2-BD59-A6C34878D82A}">
                    <a16:rowId xmlns:a16="http://schemas.microsoft.com/office/drawing/2014/main" val="2204437271"/>
                  </a:ext>
                </a:extLst>
              </a:tr>
            </a:tbl>
          </a:graphicData>
        </a:graphic>
      </p:graphicFrame>
      <p:sp>
        <p:nvSpPr>
          <p:cNvPr id="3" name="TextBox 2">
            <a:extLst>
              <a:ext uri="{FF2B5EF4-FFF2-40B4-BE49-F238E27FC236}">
                <a16:creationId xmlns:a16="http://schemas.microsoft.com/office/drawing/2014/main" id="{82E1B059-84EC-DA9F-3797-7887A99E0B8F}"/>
              </a:ext>
            </a:extLst>
          </p:cNvPr>
          <p:cNvSpPr txBox="1"/>
          <p:nvPr/>
        </p:nvSpPr>
        <p:spPr>
          <a:xfrm>
            <a:off x="3264408" y="466344"/>
            <a:ext cx="6940296" cy="461665"/>
          </a:xfrm>
          <a:prstGeom prst="rect">
            <a:avLst/>
          </a:prstGeom>
          <a:noFill/>
        </p:spPr>
        <p:txBody>
          <a:bodyPr wrap="square" rtlCol="0">
            <a:spAutoFit/>
          </a:bodyPr>
          <a:lstStyle/>
          <a:p>
            <a:r>
              <a:rPr lang="en-US" sz="2400" b="1" dirty="0">
                <a:latin typeface="Montserrat Medium" panose="00000600000000000000" pitchFamily="2" charset="0"/>
              </a:rPr>
              <a:t>Comparision with other methods</a:t>
            </a:r>
          </a:p>
        </p:txBody>
      </p:sp>
    </p:spTree>
    <p:extLst>
      <p:ext uri="{BB962C8B-B14F-4D97-AF65-F5344CB8AC3E}">
        <p14:creationId xmlns:p14="http://schemas.microsoft.com/office/powerpoint/2010/main" val="2440029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2D3007-2A5F-AF0A-4380-48E475F5A518}"/>
              </a:ext>
            </a:extLst>
          </p:cNvPr>
          <p:cNvSpPr txBox="1"/>
          <p:nvPr/>
        </p:nvSpPr>
        <p:spPr>
          <a:xfrm>
            <a:off x="4279048" y="150920"/>
            <a:ext cx="1534492" cy="461665"/>
          </a:xfrm>
          <a:prstGeom prst="rect">
            <a:avLst/>
          </a:prstGeom>
          <a:noFill/>
        </p:spPr>
        <p:txBody>
          <a:bodyPr wrap="square" rtlCol="0">
            <a:spAutoFit/>
          </a:bodyPr>
          <a:lstStyle/>
          <a:p>
            <a:r>
              <a:rPr lang="en-US" sz="2400" b="1" dirty="0"/>
              <a:t>Results</a:t>
            </a:r>
          </a:p>
        </p:txBody>
      </p:sp>
      <p:pic>
        <p:nvPicPr>
          <p:cNvPr id="2" name="Picture 1" descr="Several images of people cooking&#10;&#10;AI-generated content may be incorrect.">
            <a:extLst>
              <a:ext uri="{FF2B5EF4-FFF2-40B4-BE49-F238E27FC236}">
                <a16:creationId xmlns:a16="http://schemas.microsoft.com/office/drawing/2014/main" id="{F5CB59A2-9639-21AF-B681-0895E613BD47}"/>
              </a:ext>
            </a:extLst>
          </p:cNvPr>
          <p:cNvPicPr>
            <a:picLocks noChangeAspect="1"/>
          </p:cNvPicPr>
          <p:nvPr/>
        </p:nvPicPr>
        <p:blipFill>
          <a:blip r:embed="rId2"/>
          <a:stretch>
            <a:fillRect/>
          </a:stretch>
        </p:blipFill>
        <p:spPr>
          <a:xfrm>
            <a:off x="676082" y="741625"/>
            <a:ext cx="10270435" cy="5374309"/>
          </a:xfrm>
          <a:prstGeom prst="rect">
            <a:avLst/>
          </a:prstGeom>
        </p:spPr>
      </p:pic>
    </p:spTree>
    <p:extLst>
      <p:ext uri="{BB962C8B-B14F-4D97-AF65-F5344CB8AC3E}">
        <p14:creationId xmlns:p14="http://schemas.microsoft.com/office/powerpoint/2010/main" val="3457019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riding motorcycles on a road&#10;&#10;Description automatically generated">
            <a:extLst>
              <a:ext uri="{FF2B5EF4-FFF2-40B4-BE49-F238E27FC236}">
                <a16:creationId xmlns:a16="http://schemas.microsoft.com/office/drawing/2014/main" id="{8FD0530A-2344-7E48-73B0-1E35FFD18614}"/>
              </a:ext>
            </a:extLst>
          </p:cNvPr>
          <p:cNvPicPr>
            <a:picLocks noChangeAspect="1"/>
          </p:cNvPicPr>
          <p:nvPr/>
        </p:nvPicPr>
        <p:blipFill>
          <a:blip r:embed="rId2"/>
          <a:stretch>
            <a:fillRect/>
          </a:stretch>
        </p:blipFill>
        <p:spPr>
          <a:xfrm>
            <a:off x="1754802" y="1264919"/>
            <a:ext cx="3111838" cy="4146523"/>
          </a:xfrm>
          <a:prstGeom prst="rect">
            <a:avLst/>
          </a:prstGeom>
        </p:spPr>
      </p:pic>
      <p:pic>
        <p:nvPicPr>
          <p:cNvPr id="11" name="Picture 10" descr="A group of people riding motorcycles on a road with trees&#10;&#10;Description automatically generated">
            <a:extLst>
              <a:ext uri="{FF2B5EF4-FFF2-40B4-BE49-F238E27FC236}">
                <a16:creationId xmlns:a16="http://schemas.microsoft.com/office/drawing/2014/main" id="{58843201-FE38-75C9-4E97-5FD62FE1DE9D}"/>
              </a:ext>
            </a:extLst>
          </p:cNvPr>
          <p:cNvPicPr>
            <a:picLocks noChangeAspect="1"/>
          </p:cNvPicPr>
          <p:nvPr/>
        </p:nvPicPr>
        <p:blipFill>
          <a:blip r:embed="rId3"/>
          <a:stretch>
            <a:fillRect/>
          </a:stretch>
        </p:blipFill>
        <p:spPr>
          <a:xfrm>
            <a:off x="6397922" y="1244599"/>
            <a:ext cx="3111838" cy="4146524"/>
          </a:xfrm>
          <a:prstGeom prst="rect">
            <a:avLst/>
          </a:prstGeom>
        </p:spPr>
      </p:pic>
      <p:sp>
        <p:nvSpPr>
          <p:cNvPr id="12" name="TextBox 11">
            <a:extLst>
              <a:ext uri="{FF2B5EF4-FFF2-40B4-BE49-F238E27FC236}">
                <a16:creationId xmlns:a16="http://schemas.microsoft.com/office/drawing/2014/main" id="{5093CF39-C666-BDAE-9058-E4EE9B39CE7C}"/>
              </a:ext>
            </a:extLst>
          </p:cNvPr>
          <p:cNvSpPr txBox="1"/>
          <p:nvPr/>
        </p:nvSpPr>
        <p:spPr>
          <a:xfrm>
            <a:off x="2438400" y="436880"/>
            <a:ext cx="6797040" cy="461665"/>
          </a:xfrm>
          <a:prstGeom prst="rect">
            <a:avLst/>
          </a:prstGeom>
          <a:noFill/>
        </p:spPr>
        <p:txBody>
          <a:bodyPr wrap="square" rtlCol="0">
            <a:spAutoFit/>
          </a:bodyPr>
          <a:lstStyle/>
          <a:p>
            <a:pPr algn="ctr"/>
            <a:r>
              <a:rPr lang="en-US" sz="2400" b="1" dirty="0"/>
              <a:t>REAL TIME DATASET OUTPUT </a:t>
            </a:r>
          </a:p>
        </p:txBody>
      </p:sp>
      <p:sp>
        <p:nvSpPr>
          <p:cNvPr id="13" name="TextBox 12">
            <a:extLst>
              <a:ext uri="{FF2B5EF4-FFF2-40B4-BE49-F238E27FC236}">
                <a16:creationId xmlns:a16="http://schemas.microsoft.com/office/drawing/2014/main" id="{190895A5-3FA2-C62E-DA55-CDDFE6F12189}"/>
              </a:ext>
            </a:extLst>
          </p:cNvPr>
          <p:cNvSpPr txBox="1"/>
          <p:nvPr/>
        </p:nvSpPr>
        <p:spPr>
          <a:xfrm>
            <a:off x="2062480" y="5415280"/>
            <a:ext cx="2418080" cy="307777"/>
          </a:xfrm>
          <a:prstGeom prst="rect">
            <a:avLst/>
          </a:prstGeom>
          <a:noFill/>
        </p:spPr>
        <p:txBody>
          <a:bodyPr wrap="square" rtlCol="0">
            <a:spAutoFit/>
          </a:bodyPr>
          <a:lstStyle/>
          <a:p>
            <a:pPr algn="ctr"/>
            <a:r>
              <a:rPr lang="en-US" dirty="0"/>
              <a:t>HAZY IMAGE</a:t>
            </a:r>
          </a:p>
        </p:txBody>
      </p:sp>
      <p:sp>
        <p:nvSpPr>
          <p:cNvPr id="14" name="TextBox 13">
            <a:extLst>
              <a:ext uri="{FF2B5EF4-FFF2-40B4-BE49-F238E27FC236}">
                <a16:creationId xmlns:a16="http://schemas.microsoft.com/office/drawing/2014/main" id="{7F07812B-8833-8C89-EE92-4F0DE2D94026}"/>
              </a:ext>
            </a:extLst>
          </p:cNvPr>
          <p:cNvSpPr txBox="1"/>
          <p:nvPr/>
        </p:nvSpPr>
        <p:spPr>
          <a:xfrm>
            <a:off x="6736080" y="5411442"/>
            <a:ext cx="2418080" cy="307777"/>
          </a:xfrm>
          <a:prstGeom prst="rect">
            <a:avLst/>
          </a:prstGeom>
          <a:noFill/>
        </p:spPr>
        <p:txBody>
          <a:bodyPr wrap="square" rtlCol="0">
            <a:spAutoFit/>
          </a:bodyPr>
          <a:lstStyle/>
          <a:p>
            <a:pPr algn="ctr"/>
            <a:r>
              <a:rPr lang="en-US" dirty="0"/>
              <a:t>DEHAZED IMAGE</a:t>
            </a:r>
          </a:p>
        </p:txBody>
      </p:sp>
    </p:spTree>
    <p:extLst>
      <p:ext uri="{BB962C8B-B14F-4D97-AF65-F5344CB8AC3E}">
        <p14:creationId xmlns:p14="http://schemas.microsoft.com/office/powerpoint/2010/main" val="4118770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216308" y="88996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Team Progress and Movement</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Completed Testing and Validation for datasets.</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Explored with Real-Time collected datasets.</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Developed an Algorithm for Image Dehazing.</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Completed testing the various types of Hazy images.</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Paper Documentation is in progress.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86684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a:ea typeface="Verdana"/>
              </a:rPr>
              <a:t>Individual Contribution </a:t>
            </a:r>
          </a:p>
          <a:p>
            <a:pPr lvl="3"/>
            <a:r>
              <a:rPr lang="en-IN" sz="1800" dirty="0">
                <a:latin typeface="Verdana"/>
                <a:ea typeface="Verdana"/>
              </a:rPr>
              <a:t>Key contributions:  </a:t>
            </a:r>
            <a:r>
              <a:rPr lang="en-US" sz="1800" b="1" dirty="0">
                <a:solidFill>
                  <a:schemeClr val="dk1"/>
                </a:solidFill>
                <a:latin typeface="Montserrat Medium"/>
                <a:ea typeface="Verdana"/>
              </a:rPr>
              <a:t>Lokeshwar Reddy K</a:t>
            </a:r>
          </a:p>
          <a:p>
            <a:pPr marL="285750" lvl="1" indent="-285750">
              <a:buFont typeface="Arial" panose="020B0604020202020204" pitchFamily="34" charset="0"/>
              <a:buChar char="•"/>
            </a:pPr>
            <a:r>
              <a:rPr lang="en-IN" sz="1800">
                <a:ea typeface="Verdana"/>
              </a:rPr>
              <a:t>Experimental Evaluation</a:t>
            </a:r>
            <a:endParaRPr lang="en-IN" sz="1800" dirty="0">
              <a:latin typeface="Verdana"/>
              <a:ea typeface="Verdana"/>
            </a:endParaRPr>
          </a:p>
          <a:p>
            <a:pPr marL="285750" lvl="1" indent="-285750">
              <a:buFont typeface="Arial" panose="020B0604020202020204" pitchFamily="34" charset="0"/>
              <a:buChar char="•"/>
            </a:pPr>
            <a:r>
              <a:rPr lang="en-IN" sz="1800" dirty="0">
                <a:ea typeface="Verdana"/>
              </a:rPr>
              <a:t>Design and Implementation</a:t>
            </a:r>
            <a:endParaRPr lang="en-IN" sz="1800" dirty="0">
              <a:latin typeface="Verdana"/>
              <a:ea typeface="Verdana"/>
            </a:endParaRPr>
          </a:p>
          <a:p>
            <a:pPr marL="285750" marR="0" lvl="0" indent="-285750" rtl="0">
              <a:lnSpc>
                <a:spcPct val="100000"/>
              </a:lnSpc>
              <a:spcBef>
                <a:spcPts val="0"/>
              </a:spcBef>
              <a:spcAft>
                <a:spcPts val="0"/>
              </a:spcAft>
              <a:buFont typeface="Arial" panose="020B0604020202020204" pitchFamily="34" charset="0"/>
              <a:buChar char="•"/>
            </a:pPr>
            <a:endParaRPr lang="en-IN" sz="1800" dirty="0">
              <a:latin typeface="Verdana"/>
              <a:ea typeface="Verdana"/>
            </a:endParaRPr>
          </a:p>
          <a:p>
            <a:pPr lvl="3"/>
            <a:r>
              <a:rPr lang="en-IN" sz="1800" dirty="0">
                <a:latin typeface="Verdana"/>
                <a:ea typeface="Verdana"/>
              </a:rPr>
              <a:t>Key contributions:</a:t>
            </a:r>
            <a:r>
              <a:rPr lang="en-US" sz="1800" b="1" dirty="0">
                <a:solidFill>
                  <a:schemeClr val="dk1"/>
                </a:solidFill>
                <a:latin typeface="Montserrat Medium"/>
                <a:ea typeface="Verdana"/>
              </a:rPr>
              <a:t>Tejas V Reddy</a:t>
            </a:r>
          </a:p>
          <a:p>
            <a:pPr marL="285750" lvl="1" indent="-285750">
              <a:buFont typeface="Arial" panose="020B0604020202020204" pitchFamily="34" charset="0"/>
              <a:buChar char="•"/>
            </a:pPr>
            <a:r>
              <a:rPr lang="en-IN" sz="1800" dirty="0">
                <a:ea typeface="Verdana"/>
              </a:rPr>
              <a:t>Testing and Validation</a:t>
            </a:r>
          </a:p>
          <a:p>
            <a:pPr marL="285750" lvl="1" indent="-285750">
              <a:buFont typeface="Arial" panose="020B0604020202020204" pitchFamily="34" charset="0"/>
              <a:buChar char="•"/>
            </a:pPr>
            <a:r>
              <a:rPr lang="en-IN" sz="1800">
                <a:ea typeface="Verdana"/>
              </a:rPr>
              <a:t>Algorithm development</a:t>
            </a:r>
          </a:p>
          <a:p>
            <a:pPr marL="285750" indent="-285750">
              <a:buFont typeface="Arial" panose="020B0604020202020204" pitchFamily="34" charset="0"/>
              <a:buChar char="•"/>
            </a:pPr>
            <a:endParaRPr lang="en-IN" sz="1800" dirty="0">
              <a:latin typeface="Verdana"/>
              <a:ea typeface="Verdana"/>
            </a:endParaRPr>
          </a:p>
          <a:p>
            <a:pPr lvl="3"/>
            <a:r>
              <a:rPr lang="en-IN" sz="1800" dirty="0">
                <a:latin typeface="Verdana"/>
                <a:ea typeface="Verdana"/>
              </a:rPr>
              <a:t>Key contributions: </a:t>
            </a:r>
            <a:r>
              <a:rPr lang="en-US" sz="1800" b="1" dirty="0">
                <a:solidFill>
                  <a:schemeClr val="dk1"/>
                </a:solidFill>
                <a:latin typeface="Montserrat Medium"/>
                <a:ea typeface="Verdana"/>
              </a:rPr>
              <a:t>Vinay N S</a:t>
            </a:r>
            <a:r>
              <a:rPr lang="en-IN" sz="1800" dirty="0">
                <a:latin typeface="Verdana"/>
                <a:ea typeface="Verdana"/>
              </a:rPr>
              <a:t> </a:t>
            </a:r>
          </a:p>
          <a:p>
            <a:pPr marL="285750" lvl="1" indent="-285750">
              <a:buFont typeface="Arial" panose="020B0604020202020204" pitchFamily="34" charset="0"/>
              <a:buChar char="•"/>
            </a:pPr>
            <a:r>
              <a:rPr lang="en-IN" sz="1800" dirty="0">
                <a:latin typeface="Verdana"/>
                <a:ea typeface="Verdana"/>
              </a:rPr>
              <a:t>Collecting datasets</a:t>
            </a:r>
          </a:p>
          <a:p>
            <a:pPr marL="285750" marR="0" lvl="0" indent="-285750" rtl="0">
              <a:lnSpc>
                <a:spcPct val="100000"/>
              </a:lnSpc>
              <a:spcBef>
                <a:spcPts val="0"/>
              </a:spcBef>
              <a:spcAft>
                <a:spcPts val="0"/>
              </a:spcAft>
              <a:buFont typeface="Arial" panose="020B0604020202020204" pitchFamily="34" charset="0"/>
              <a:buChar char="•"/>
            </a:pPr>
            <a:r>
              <a:rPr lang="en-IN" sz="1800" dirty="0">
                <a:latin typeface="Verdana"/>
                <a:ea typeface="Verdana"/>
              </a:rPr>
              <a:t>Documentation</a:t>
            </a:r>
          </a:p>
          <a:p>
            <a:pPr lvl="3"/>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4141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p>
          <a:p>
            <a:pPr algn="ctr"/>
            <a:endParaRPr lang="en-US" sz="2400" b="1" dirty="0">
              <a:latin typeface="Montserrat"/>
              <a:ea typeface="Montserrat"/>
              <a:cs typeface="Montserrat"/>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639096" y="638826"/>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639096" y="1009960"/>
            <a:ext cx="9943179" cy="2118529"/>
          </a:xfrm>
          <a:prstGeom prst="rect">
            <a:avLst/>
          </a:prstGeom>
          <a:noFill/>
        </p:spPr>
        <p:txBody>
          <a:bodyPr wrap="square" lIns="91440" tIns="45720" rIns="91440" bIns="45720" rtlCol="0" anchor="t">
            <a:spAutoFit/>
          </a:bodyPr>
          <a:lstStyle/>
          <a:p>
            <a:pPr marL="285750" indent="-285750" algn="just">
              <a:lnSpc>
                <a:spcPct val="150000"/>
              </a:lnSpc>
              <a:buFont typeface="Wingdings" panose="05000000000000000000" pitchFamily="2" charset="2"/>
              <a:buChar char="v"/>
            </a:pPr>
            <a:r>
              <a:rPr lang="en-US" sz="1800" dirty="0"/>
              <a:t>The primary objective is to develop a lightweight CNN-based model for image dehazing that effectively enhances image quality by preserving brightness, color, and clarity. This model will be designed to operate efficiently in real-time applications, support downstream tasks like object detection, and contribute to advancements in image processing research through comprehensive documentation and publication.</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5" name="Google Shape;120;p76">
            <a:extLst>
              <a:ext uri="{FF2B5EF4-FFF2-40B4-BE49-F238E27FC236}">
                <a16:creationId xmlns:a16="http://schemas.microsoft.com/office/drawing/2014/main" id="{32D40503-C654-8A14-6093-A1518FD4ED00}"/>
              </a:ext>
            </a:extLst>
          </p:cNvPr>
          <p:cNvSpPr/>
          <p:nvPr/>
        </p:nvSpPr>
        <p:spPr>
          <a:xfrm>
            <a:off x="552187" y="3164293"/>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753AAE79-2291-71DA-15EE-C7423276F32C}"/>
              </a:ext>
            </a:extLst>
          </p:cNvPr>
          <p:cNvSpPr txBox="1"/>
          <p:nvPr/>
        </p:nvSpPr>
        <p:spPr>
          <a:xfrm>
            <a:off x="877220" y="3438977"/>
            <a:ext cx="9943179" cy="253402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dirty="0"/>
              <a:t>Develop an Efficient Dehazing Model : Build a CNN-based model that effectively removes haze from images while maintaining high visual fidelity.</a:t>
            </a:r>
          </a:p>
          <a:p>
            <a:pPr marL="285750" indent="-285750" algn="just">
              <a:lnSpc>
                <a:spcPct val="150000"/>
              </a:lnSpc>
              <a:buFont typeface="Wingdings" panose="05000000000000000000" pitchFamily="2" charset="2"/>
              <a:buChar char="v"/>
            </a:pPr>
            <a:r>
              <a:rPr lang="en-US" sz="1800" dirty="0"/>
              <a:t>Enhance Real-Time Usability : Design the model to be lightweight and fast, suitable for applications such as autonomous driving and surveillance.</a:t>
            </a:r>
          </a:p>
          <a:p>
            <a:pPr marL="285750" indent="-285750" algn="just">
              <a:lnSpc>
                <a:spcPct val="150000"/>
              </a:lnSpc>
              <a:buFont typeface="Wingdings" panose="05000000000000000000" pitchFamily="2" charset="2"/>
              <a:buChar char="v"/>
            </a:pPr>
            <a:r>
              <a:rPr lang="en-US" sz="1800" dirty="0"/>
              <a:t>Ensure Robustness and Accuracy : Create a model capable of handling complex haze scenarios without introducing artifacts or degrading image quality.</a:t>
            </a:r>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31688" y="93331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a:ea typeface="Verdana"/>
              </a:rPr>
              <a:t>Summary and Conclusion </a:t>
            </a:r>
          </a:p>
          <a:p>
            <a:pPr marL="0" marR="0" lvl="0" indent="0" rtl="0">
              <a:lnSpc>
                <a:spcPct val="100000"/>
              </a:lnSpc>
              <a:spcBef>
                <a:spcPts val="0"/>
              </a:spcBef>
              <a:spcAft>
                <a:spcPts val="0"/>
              </a:spcAft>
              <a:buNone/>
            </a:pPr>
            <a:endParaRPr lang="en-IN" sz="1600">
              <a:latin typeface="Verdana" panose="020B0604030504040204" pitchFamily="34" charset="0"/>
              <a:ea typeface="Verdana" panose="020B0604030504040204" pitchFamily="34" charset="0"/>
            </a:endParaRPr>
          </a:p>
          <a:p>
            <a:r>
              <a:rPr lang="en-IN" sz="1600" b="1">
                <a:ea typeface="Verdana"/>
              </a:rPr>
              <a:t>Overview</a:t>
            </a:r>
            <a:r>
              <a:rPr lang="en-IN" sz="1600">
                <a:ea typeface="Verdana"/>
              </a:rPr>
              <a:t>:</a:t>
            </a:r>
            <a:endParaRPr lang="en-IN" sz="1600">
              <a:latin typeface="Verdana"/>
              <a:ea typeface="Verdana"/>
            </a:endParaRPr>
          </a:p>
          <a:p>
            <a:r>
              <a:rPr lang="en-IN" sz="1600">
                <a:ea typeface="Verdana"/>
              </a:rPr>
              <a:t>introduced a novel CNN-based, end-to-end system for single-image haze removal.</a:t>
            </a:r>
          </a:p>
          <a:p>
            <a:r>
              <a:rPr lang="en-IN" sz="1600">
                <a:ea typeface="Verdana"/>
              </a:rPr>
              <a:t>Achieved significant improvements in clarity, contrast, and color restoration compared to traditional methods.</a:t>
            </a:r>
          </a:p>
          <a:p>
            <a:pPr>
              <a:buFont typeface="Arial" panose="020B0604020202020204" pitchFamily="34" charset="0"/>
              <a:buChar char="•"/>
            </a:pPr>
            <a:endParaRPr lang="en-IN" sz="1600">
              <a:ea typeface="Verdana"/>
            </a:endParaRPr>
          </a:p>
          <a:p>
            <a:r>
              <a:rPr lang="en-IN" sz="1600" b="1">
                <a:ea typeface="Verdana"/>
              </a:rPr>
              <a:t>Performance and Applications</a:t>
            </a:r>
            <a:r>
              <a:rPr lang="en-IN" sz="1600">
                <a:ea typeface="Verdana"/>
              </a:rPr>
              <a:t>:</a:t>
            </a:r>
          </a:p>
          <a:p>
            <a:r>
              <a:rPr lang="en-IN" sz="1600">
                <a:ea typeface="Verdana"/>
              </a:rPr>
              <a:t>Demonstrated superior results on quantitative metrics (PSNR, SSIM) and visual comparisons.</a:t>
            </a:r>
          </a:p>
          <a:p>
            <a:r>
              <a:rPr lang="en-IN" sz="1600">
                <a:ea typeface="Verdana"/>
              </a:rPr>
              <a:t>Suitable for real-time applications like surveillance, autonomous vehicles.</a:t>
            </a:r>
          </a:p>
          <a:p>
            <a:endParaRPr lang="en-IN" dirty="0">
              <a:latin typeface="Verdana" panose="020B0604030504040204" pitchFamily="34" charset="0"/>
              <a:ea typeface="Verdana" panose="020B0604030504040204" pitchFamily="34" charset="0"/>
            </a:endParaRPr>
          </a:p>
          <a:p>
            <a:r>
              <a:rPr lang="en-IN" sz="1800" b="1" dirty="0">
                <a:latin typeface="Verdana"/>
                <a:ea typeface="Verdana"/>
              </a:rPr>
              <a:t>Future Work</a:t>
            </a:r>
          </a:p>
          <a:p>
            <a:endParaRPr lang="en-IN" sz="1600">
              <a:ea typeface="Verdana"/>
            </a:endParaRPr>
          </a:p>
          <a:p>
            <a:r>
              <a:rPr lang="en-IN" sz="1600" b="1">
                <a:latin typeface="Verdana"/>
                <a:ea typeface="Verdana"/>
              </a:rPr>
              <a:t>Conference Paper preparation: </a:t>
            </a:r>
            <a:r>
              <a:rPr lang="en-IN" sz="1600">
                <a:latin typeface="Verdana"/>
                <a:ea typeface="Verdana"/>
              </a:rPr>
              <a:t>Documentation of the project to present in the IEEE conference.</a:t>
            </a:r>
            <a:endParaRPr lang="en-IN" sz="1600" b="1">
              <a:latin typeface="Verdana"/>
              <a:ea typeface="Verdana"/>
            </a:endParaRPr>
          </a:p>
          <a:p>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dirty="0">
                <a:solidFill>
                  <a:srgbClr val="007069"/>
                </a:solidFill>
                <a:latin typeface="Open Sans"/>
                <a:ea typeface="Open Sans"/>
                <a:cs typeface="Open Sans"/>
                <a:sym typeface="Open Sans"/>
              </a:rPr>
              <a:t>THANK </a:t>
            </a:r>
            <a:r>
              <a:rPr lang="en-US" sz="11500" b="1" i="0" u="none" strike="noStrike" cap="none" dirty="0">
                <a:solidFill>
                  <a:srgbClr val="A5A5A5"/>
                </a:solidFill>
                <a:latin typeface="Open Sans"/>
                <a:ea typeface="Open Sans"/>
                <a:cs typeface="Open Sans"/>
                <a:sym typeface="Open Sans"/>
              </a:rPr>
              <a:t>YOU</a:t>
            </a:r>
            <a:endParaRPr sz="1400" b="0" i="0" u="none" strike="noStrike" cap="none" dirty="0">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BCA7D1-FDF2-3F64-11DE-C5994E57CE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dirty="0"/>
          </a:p>
        </p:txBody>
      </p:sp>
      <p:sp>
        <p:nvSpPr>
          <p:cNvPr id="6" name="TextBox 5">
            <a:extLst>
              <a:ext uri="{FF2B5EF4-FFF2-40B4-BE49-F238E27FC236}">
                <a16:creationId xmlns:a16="http://schemas.microsoft.com/office/drawing/2014/main" id="{3D03449B-7C41-9BCA-DAC0-2781828CC2E3}"/>
              </a:ext>
            </a:extLst>
          </p:cNvPr>
          <p:cNvSpPr txBox="1"/>
          <p:nvPr/>
        </p:nvSpPr>
        <p:spPr>
          <a:xfrm>
            <a:off x="429768" y="713232"/>
            <a:ext cx="11082528" cy="4196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dirty="0"/>
              <a:t>Benchmark Performance : Validate the model against synthetic and real-world datasets, establishing performance benchmarks and ensuring reliability.</a:t>
            </a:r>
          </a:p>
          <a:p>
            <a:pPr marL="285750" indent="-285750" algn="just">
              <a:lnSpc>
                <a:spcPct val="150000"/>
              </a:lnSpc>
              <a:buFont typeface="Wingdings" panose="05000000000000000000" pitchFamily="2" charset="2"/>
              <a:buChar char="v"/>
            </a:pPr>
            <a:r>
              <a:rPr lang="en-US" sz="1800" dirty="0"/>
              <a:t>Support Downstream Tasks : Optimize the dehazed outputs to improve accuracy in related tasks like object detection and tracking in challenging environments.</a:t>
            </a:r>
          </a:p>
          <a:p>
            <a:pPr marL="285750" indent="-285750" algn="just">
              <a:lnSpc>
                <a:spcPct val="150000"/>
              </a:lnSpc>
              <a:buFont typeface="Wingdings" panose="05000000000000000000" pitchFamily="2" charset="2"/>
              <a:buChar char="v"/>
            </a:pPr>
            <a:r>
              <a:rPr lang="en-US" sz="1800" dirty="0"/>
              <a:t>Simplify Deployment : Develop a scalable and deployable framework to facilitate the practical application of the model in various industries.</a:t>
            </a:r>
          </a:p>
          <a:p>
            <a:pPr marL="285750" indent="-285750" algn="just">
              <a:lnSpc>
                <a:spcPct val="150000"/>
              </a:lnSpc>
              <a:buFont typeface="Wingdings" panose="05000000000000000000" pitchFamily="2" charset="2"/>
              <a:buChar char="v"/>
            </a:pPr>
            <a:r>
              <a:rPr lang="en-US" sz="1800" dirty="0"/>
              <a:t>Contribute to the Research Community : Share insights and advancements by publishing research findings in IEEE conferences and other reputable platforms.</a:t>
            </a:r>
          </a:p>
          <a:p>
            <a:pPr marL="285750" indent="-285750" algn="just">
              <a:lnSpc>
                <a:spcPct val="150000"/>
              </a:lnSpc>
              <a:buFont typeface="Wingdings" panose="05000000000000000000" pitchFamily="2" charset="2"/>
              <a:buChar char="v"/>
            </a:pPr>
            <a:r>
              <a:rPr lang="en-US" sz="1800" dirty="0"/>
              <a:t>Document Results Thoroughly : Record methodologies, findings, and performance metrics to ensure transparency and reproducibility of the research.</a:t>
            </a:r>
          </a:p>
        </p:txBody>
      </p:sp>
    </p:spTree>
    <p:extLst>
      <p:ext uri="{BB962C8B-B14F-4D97-AF65-F5344CB8AC3E}">
        <p14:creationId xmlns:p14="http://schemas.microsoft.com/office/powerpoint/2010/main" val="353748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a:ea typeface="Verdana"/>
              </a:rPr>
              <a:t> </a:t>
            </a:r>
            <a:endParaRPr lang="en-US" dirty="0">
              <a:latin typeface="Verdana"/>
              <a:ea typeface="Verdana"/>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a:t>
            </a:r>
            <a:endParaRPr dirty="0"/>
          </a:p>
        </p:txBody>
      </p:sp>
      <p:graphicFrame>
        <p:nvGraphicFramePr>
          <p:cNvPr id="4" name="Table 3">
            <a:extLst>
              <a:ext uri="{FF2B5EF4-FFF2-40B4-BE49-F238E27FC236}">
                <a16:creationId xmlns:a16="http://schemas.microsoft.com/office/drawing/2014/main" id="{0EBEC994-3EC3-6373-E4E9-F4E2E4A12964}"/>
              </a:ext>
            </a:extLst>
          </p:cNvPr>
          <p:cNvGraphicFramePr>
            <a:graphicFrameLocks noGrp="1"/>
          </p:cNvGraphicFramePr>
          <p:nvPr>
            <p:extLst>
              <p:ext uri="{D42A27DB-BD31-4B8C-83A1-F6EECF244321}">
                <p14:modId xmlns:p14="http://schemas.microsoft.com/office/powerpoint/2010/main" val="4189169173"/>
              </p:ext>
            </p:extLst>
          </p:nvPr>
        </p:nvGraphicFramePr>
        <p:xfrm>
          <a:off x="469726" y="1210849"/>
          <a:ext cx="11119901" cy="4615417"/>
        </p:xfrm>
        <a:graphic>
          <a:graphicData uri="http://schemas.openxmlformats.org/drawingml/2006/table">
            <a:tbl>
              <a:tblPr firstRow="1" firstCol="1" bandRow="1">
                <a:tableStyleId>{DE7AD339-51BE-4A38-A1C7-CCF28897F289}</a:tableStyleId>
              </a:tblPr>
              <a:tblGrid>
                <a:gridCol w="3706310">
                  <a:extLst>
                    <a:ext uri="{9D8B030D-6E8A-4147-A177-3AD203B41FA5}">
                      <a16:colId xmlns:a16="http://schemas.microsoft.com/office/drawing/2014/main" val="2132120308"/>
                    </a:ext>
                  </a:extLst>
                </a:gridCol>
                <a:gridCol w="3706310">
                  <a:extLst>
                    <a:ext uri="{9D8B030D-6E8A-4147-A177-3AD203B41FA5}">
                      <a16:colId xmlns:a16="http://schemas.microsoft.com/office/drawing/2014/main" val="3493820509"/>
                    </a:ext>
                  </a:extLst>
                </a:gridCol>
                <a:gridCol w="3707281">
                  <a:extLst>
                    <a:ext uri="{9D8B030D-6E8A-4147-A177-3AD203B41FA5}">
                      <a16:colId xmlns:a16="http://schemas.microsoft.com/office/drawing/2014/main" val="576392070"/>
                    </a:ext>
                  </a:extLst>
                </a:gridCol>
              </a:tblGrid>
              <a:tr h="611318">
                <a:tc>
                  <a:txBody>
                    <a:bodyPr/>
                    <a:lstStyle/>
                    <a:p>
                      <a:pPr marL="0" marR="0"/>
                      <a:r>
                        <a:rPr lang="en-US" sz="2000" b="1" dirty="0">
                          <a:effectLst/>
                          <a:latin typeface="Times New Roman"/>
                          <a:ea typeface="Calibri"/>
                        </a:rPr>
                        <a:t>                        Phase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2000" b="1" dirty="0">
                          <a:effectLst/>
                          <a:latin typeface="Times New Roman"/>
                          <a:ea typeface="Calibri"/>
                        </a:rPr>
                        <a:t>Timeline(Dec24 – Mar25)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2000" b="1" dirty="0">
                          <a:effectLst/>
                          <a:latin typeface="Times New Roman"/>
                          <a:ea typeface="Calibri"/>
                        </a:rPr>
                        <a:t>Activities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4634654"/>
                  </a:ext>
                </a:extLst>
              </a:tr>
              <a:tr h="662261">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Project Planning</a:t>
                      </a:r>
                      <a:endParaRPr lang="en-US" sz="1600" dirty="0">
                        <a:effectLst/>
                        <a:latin typeface="Calibri"/>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1-Week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Literature review, defining objectives, and preparing the research framework.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9329259"/>
                  </a:ext>
                </a:extLst>
              </a:tr>
              <a:tr h="523409">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Data Collection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3-Week 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Collecting the foggy(hazy) real time datasets.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2818062"/>
                  </a:ext>
                </a:extLst>
              </a:tr>
              <a:tr h="662261">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Algorithm Development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6-Week 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Testing the RESIDE datasets and Writing the algorithm as per adopted steps.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018421"/>
                  </a:ext>
                </a:extLst>
              </a:tr>
              <a:tr h="662261">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Testing and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8-Week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Testing the collected real-time data with the trained reside datasets.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6656759"/>
                  </a:ext>
                </a:extLst>
              </a:tr>
              <a:tr h="762387">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Implementation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11-Week 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Implementation of the project with the collected datasets and ensuring the proper output.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0709095"/>
                  </a:ext>
                </a:extLst>
              </a:tr>
              <a:tr h="725940">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Documentation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14-Week 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Documentation of the results of the project and preparing the document for IEEE conference.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808346"/>
                  </a:ext>
                </a:extLst>
              </a:tr>
            </a:tbl>
          </a:graphicData>
        </a:graphic>
      </p:graphicFrame>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817A-AF92-F7F6-7CCF-796FFE7AE4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09068-0FFF-A59E-BC25-1486623B93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8C645817-3EBA-D0CF-17F4-1FA68442DC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graphicFrame>
        <p:nvGraphicFramePr>
          <p:cNvPr id="2" name="Table 1">
            <a:extLst>
              <a:ext uri="{FF2B5EF4-FFF2-40B4-BE49-F238E27FC236}">
                <a16:creationId xmlns:a16="http://schemas.microsoft.com/office/drawing/2014/main" id="{784614C3-340A-2F02-B626-5BF428207421}"/>
              </a:ext>
            </a:extLst>
          </p:cNvPr>
          <p:cNvGraphicFramePr>
            <a:graphicFrameLocks noGrp="1"/>
          </p:cNvGraphicFramePr>
          <p:nvPr>
            <p:extLst>
              <p:ext uri="{D42A27DB-BD31-4B8C-83A1-F6EECF244321}">
                <p14:modId xmlns:p14="http://schemas.microsoft.com/office/powerpoint/2010/main" val="484381271"/>
              </p:ext>
            </p:extLst>
          </p:nvPr>
        </p:nvGraphicFramePr>
        <p:xfrm>
          <a:off x="247650" y="633687"/>
          <a:ext cx="11728040" cy="6198314"/>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378365">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Sl.no</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Title of the Paper </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Year</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Author </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Key Findings </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Research Gap</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13673">
                <a:tc>
                  <a:txBody>
                    <a:bodyPr/>
                    <a:lstStyle/>
                    <a:p>
                      <a:pPr marL="457200" marR="0" indent="-320040" algn="l" rtl="0" fontAlgn="t">
                        <a:lnSpc>
                          <a:spcPct val="115000"/>
                        </a:lnSpc>
                        <a:spcBef>
                          <a:spcPts val="0"/>
                        </a:spcBef>
                        <a:spcAft>
                          <a:spcPts val="0"/>
                        </a:spcAft>
                      </a:pPr>
                      <a:r>
                        <a:rPr lang="en-IN" sz="1400" b="0" i="0" u="none" strike="noStrike" dirty="0">
                          <a:effectLst/>
                          <a:highlight>
                            <a:srgbClr val="C9DAF8"/>
                          </a:highlight>
                          <a:latin typeface="Arial"/>
                        </a:rPr>
                        <a:t>1.</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IN" sz="1400" dirty="0"/>
                        <a:t>DehazeNet: An End-to-End System for Single Image Haze Removal</a:t>
                      </a:r>
                      <a:endParaRPr lang="en-US" sz="1400" b="0" i="0" u="none" strike="noStrike" dirty="0">
                        <a:effectLst/>
                        <a:highlight>
                          <a:srgbClr val="C9DAF8"/>
                        </a:highlight>
                        <a:latin typeface="Verdana"/>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dirty="0">
                          <a:solidFill>
                            <a:srgbClr val="000000"/>
                          </a:solidFill>
                          <a:effectLst/>
                          <a:highlight>
                            <a:srgbClr val="C9DAF8"/>
                          </a:highlight>
                          <a:latin typeface="Arial"/>
                          <a:ea typeface="Arial" panose="020B0604020202020204" pitchFamily="34" charset="0"/>
                          <a:cs typeface="Arial"/>
                        </a:rPr>
                        <a:t>2016</a:t>
                      </a:r>
                      <a:endParaRPr lang="en-US" sz="1400" b="0" i="0" u="none" strike="noStrike" dirty="0">
                        <a:effectLst/>
                        <a:highlight>
                          <a:srgbClr val="C9DAF8"/>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Bolun Cai</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Xiangmin Xu</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Kui Jia</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Chunmei Qing</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Dacheng Tao</a:t>
                      </a:r>
                      <a:endParaRPr lang="en-IN" sz="1400" b="0" i="0" u="none" strike="noStrike" cap="none" baseline="0" dirty="0">
                        <a:solidFill>
                          <a:schemeClr val="tx1"/>
                        </a:solidFill>
                        <a:highlight>
                          <a:srgbClr val="C9DAF8"/>
                        </a:highlight>
                        <a:latin typeface="+mn-lt"/>
                        <a:ea typeface="+mn-ea"/>
                        <a:cs typeface="+mn-cs"/>
                        <a:sym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dirty="0">
                          <a:highlight>
                            <a:srgbClr val="C9DAF8"/>
                          </a:highlight>
                          <a:latin typeface="+mj-lt"/>
                          <a:ea typeface="Verdana"/>
                        </a:rPr>
                        <a:t>Approach :</a:t>
                      </a:r>
                      <a:r>
                        <a:rPr lang="en-US" sz="1400" dirty="0">
                          <a:highlight>
                            <a:srgbClr val="C9DAF8"/>
                          </a:highlight>
                        </a:rPr>
                        <a:t>Developed an end-to-end CNN to estimate medium transmission maps directly from input hazy images. Used the atmospheric scattering model for haze-free image recovery.</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noProof="0" dirty="0">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noProof="0" dirty="0">
                          <a:solidFill>
                            <a:srgbClr val="000000"/>
                          </a:solidFill>
                          <a:effectLst/>
                          <a:highlight>
                            <a:srgbClr val="C9DAF8"/>
                          </a:highlight>
                        </a:rPr>
                        <a:t>Decomposition</a:t>
                      </a:r>
                      <a:r>
                        <a:rPr lang="en-US" sz="1400" b="1" i="0" u="none" strike="noStrike" dirty="0">
                          <a:solidFill>
                            <a:srgbClr val="000000"/>
                          </a:solidFill>
                          <a:effectLst/>
                          <a:highlight>
                            <a:srgbClr val="C9DAF8"/>
                          </a:highlight>
                          <a:latin typeface="+mj-lt"/>
                          <a:ea typeface="Verdana"/>
                          <a:cs typeface="Arial"/>
                        </a:rPr>
                        <a:t>Technique:</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r>
                        <a:rPr lang="en-US" sz="1400" b="1" i="0" u="none" strike="noStrike" noProof="0" dirty="0">
                          <a:solidFill>
                            <a:srgbClr val="000000"/>
                          </a:solidFill>
                          <a:effectLst/>
                          <a:highlight>
                            <a:srgbClr val="C9DAF8"/>
                          </a:highlight>
                          <a:latin typeface="+mj-lt"/>
                          <a:ea typeface="Verdana"/>
                          <a:cs typeface="Arial"/>
                        </a:rPr>
                        <a:t>        1. </a:t>
                      </a:r>
                      <a:r>
                        <a:rPr lang="en-US" sz="1400" b="0" i="0" u="none" strike="noStrike" noProof="0" dirty="0">
                          <a:solidFill>
                            <a:srgbClr val="000000"/>
                          </a:solidFill>
                          <a:effectLst/>
                          <a:highlight>
                            <a:srgbClr val="C9DAF8"/>
                          </a:highlight>
                        </a:rPr>
                        <a:t>Feature Extraction</a:t>
                      </a:r>
                      <a:endParaRPr lang="en-US" sz="1400" dirty="0">
                        <a:highlight>
                          <a:srgbClr val="C9DAF8"/>
                        </a:highlight>
                        <a:latin typeface="+mj-lt"/>
                        <a:ea typeface="Verdana"/>
                      </a:endParaRP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dirty="0">
                          <a:solidFill>
                            <a:srgbClr val="000000"/>
                          </a:solidFill>
                          <a:effectLst/>
                          <a:highlight>
                            <a:srgbClr val="C9DAF8"/>
                          </a:highlight>
                        </a:rPr>
                        <a:t>        </a:t>
                      </a:r>
                      <a:r>
                        <a:rPr lang="en-US" sz="1400" b="1" i="0" u="none" strike="noStrike" noProof="0" dirty="0">
                          <a:solidFill>
                            <a:srgbClr val="000000"/>
                          </a:solidFill>
                          <a:effectLst/>
                          <a:highlight>
                            <a:srgbClr val="C9DAF8"/>
                          </a:highlight>
                        </a:rPr>
                        <a:t>2. </a:t>
                      </a:r>
                      <a:r>
                        <a:rPr lang="en-US" sz="1400" b="0" i="0" u="none" strike="noStrike" noProof="0" dirty="0">
                          <a:solidFill>
                            <a:srgbClr val="000000"/>
                          </a:solidFill>
                          <a:effectLst/>
                          <a:highlight>
                            <a:srgbClr val="C9DAF8"/>
                          </a:highlight>
                        </a:rPr>
                        <a:t>Multi-scale mapping</a:t>
                      </a: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dirty="0">
                          <a:solidFill>
                            <a:srgbClr val="000000"/>
                          </a:solidFill>
                          <a:effectLst/>
                          <a:highlight>
                            <a:srgbClr val="C9DAF8"/>
                          </a:highlight>
                        </a:rPr>
                        <a:t>        </a:t>
                      </a:r>
                      <a:r>
                        <a:rPr lang="en-US" sz="1400" b="1" i="0" u="none" strike="noStrike" noProof="0" dirty="0">
                          <a:solidFill>
                            <a:srgbClr val="000000"/>
                          </a:solidFill>
                          <a:effectLst/>
                          <a:highlight>
                            <a:srgbClr val="C9DAF8"/>
                          </a:highlight>
                        </a:rPr>
                        <a:t>3. </a:t>
                      </a:r>
                      <a:r>
                        <a:rPr lang="en-US" sz="1400" b="0" i="0" u="none" strike="noStrike" noProof="0" dirty="0">
                          <a:solidFill>
                            <a:srgbClr val="000000"/>
                          </a:solidFill>
                          <a:effectLst/>
                          <a:highlight>
                            <a:srgbClr val="C9DAF8"/>
                          </a:highlight>
                        </a:rPr>
                        <a:t>BReLU activation</a:t>
                      </a: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dirty="0">
                          <a:solidFill>
                            <a:srgbClr val="000000"/>
                          </a:solidFill>
                          <a:effectLst/>
                          <a:highlight>
                            <a:srgbClr val="C9DAF8"/>
                          </a:highlight>
                        </a:rPr>
                        <a:t>       </a:t>
                      </a:r>
                      <a:r>
                        <a:rPr lang="en-US" sz="1400" b="1" i="0" u="none" strike="noStrike" noProof="0" dirty="0">
                          <a:solidFill>
                            <a:srgbClr val="000000"/>
                          </a:solidFill>
                          <a:effectLst/>
                          <a:highlight>
                            <a:srgbClr val="C9DAF8"/>
                          </a:highlight>
                        </a:rPr>
                        <a:t> 4. </a:t>
                      </a:r>
                      <a:r>
                        <a:rPr lang="en-US" sz="1400" b="0" i="0" u="none" strike="noStrike" noProof="0" dirty="0">
                          <a:solidFill>
                            <a:srgbClr val="000000"/>
                          </a:solidFill>
                          <a:effectLst/>
                          <a:highlight>
                            <a:srgbClr val="C9DAF8"/>
                          </a:highlight>
                        </a:rPr>
                        <a:t>Guided Image Filtering</a:t>
                      </a:r>
                    </a:p>
                    <a:p>
                      <a:pPr marL="137160" marR="0" lvl="0" indent="0" algn="l">
                        <a:lnSpc>
                          <a:spcPct val="114999"/>
                        </a:lnSpc>
                        <a:spcBef>
                          <a:spcPts val="0"/>
                        </a:spcBef>
                        <a:spcAft>
                          <a:spcPts val="0"/>
                        </a:spcAft>
                        <a:buClr>
                          <a:srgbClr val="000000"/>
                        </a:buClr>
                        <a:buSzPts val="1400"/>
                        <a:buFont typeface="Arial" panose="020B0604020202020204" pitchFamily="34" charset="0"/>
                        <a:buNone/>
                      </a:pPr>
                      <a:endParaRPr lang="en-US" sz="1400" b="1" i="0" u="none" strike="noStrike" noProof="0" dirty="0">
                        <a:solidFill>
                          <a:srgbClr val="000000"/>
                        </a:solidFill>
                        <a:effectLst/>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dirty="0"/>
                        <a:t>Achieved superior performance compared to seven existing methods, in terms of both haze removal and preservation of image details.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dirty="0"/>
                        <a:t>High-quality dehazing with sharp contrasts, applicable for industrial systems like autonomous vehicles and surveillance.</a:t>
                      </a:r>
                      <a:endParaRPr lang="en-US" sz="1400" b="0" i="0" u="none" strike="noStrike" dirty="0">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dirty="0">
                        <a:solidFill>
                          <a:srgbClr val="000000"/>
                        </a:solidFill>
                        <a:effectLst/>
                        <a:highlight>
                          <a:srgbClr val="C9DAF8"/>
                        </a:highlight>
                        <a:latin typeface="Arial" panose="020B0604020202020204" pitchFamily="34" charset="0"/>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dirty="0">
                          <a:highlight>
                            <a:srgbClr val="C9DAF8"/>
                          </a:highlight>
                        </a:rPr>
                        <a:t>Struggles with distant objects in images with progressively increasing haze.</a:t>
                      </a: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dirty="0"/>
                        <a:t>Suggests future work in developing lightweight models and unsupervised methods to reduce reliance on labeled datasets.</a:t>
                      </a:r>
                      <a:endParaRPr lang="en-US" sz="1400" b="0" i="0" u="none" strike="noStrike" dirty="0">
                        <a:solidFill>
                          <a:srgbClr val="000000"/>
                        </a:solidFill>
                        <a:effectLst/>
                        <a:highlight>
                          <a:srgbClr val="C9DAF8"/>
                        </a:highlight>
                        <a:latin typeface="Arial"/>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dirty="0">
                          <a:highlight>
                            <a:srgbClr val="C9DAF8"/>
                          </a:highlight>
                        </a:rPr>
                        <a:t>Limited availability of real-world haze-clear image pairs for training.</a:t>
                      </a:r>
                      <a:endParaRPr lang="en-US" sz="1400" dirty="0">
                        <a:highlight>
                          <a:srgbClr val="C9DAF8"/>
                        </a:highligh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65769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graphicFrame>
        <p:nvGraphicFramePr>
          <p:cNvPr id="2" name="Table 1">
            <a:extLst>
              <a:ext uri="{FF2B5EF4-FFF2-40B4-BE49-F238E27FC236}">
                <a16:creationId xmlns:a16="http://schemas.microsoft.com/office/drawing/2014/main" id="{1F941F29-54C1-4513-50E1-CD835E04CFDD}"/>
              </a:ext>
            </a:extLst>
          </p:cNvPr>
          <p:cNvGraphicFramePr>
            <a:graphicFrameLocks noGrp="1"/>
          </p:cNvGraphicFramePr>
          <p:nvPr>
            <p:extLst>
              <p:ext uri="{D42A27DB-BD31-4B8C-83A1-F6EECF244321}">
                <p14:modId xmlns:p14="http://schemas.microsoft.com/office/powerpoint/2010/main" val="988804981"/>
              </p:ext>
            </p:extLst>
          </p:nvPr>
        </p:nvGraphicFramePr>
        <p:xfrm>
          <a:off x="247650" y="722176"/>
          <a:ext cx="11728040" cy="6106327"/>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414564">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Sl.no</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Title of the Paper </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Year</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Author </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Key Findings </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Research Gap</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91763">
                <a:tc>
                  <a:txBody>
                    <a:bodyPr/>
                    <a:lstStyle/>
                    <a:p>
                      <a:pPr marL="457200" marR="0" indent="-320040" algn="l" rtl="0" fontAlgn="t">
                        <a:lnSpc>
                          <a:spcPct val="115000"/>
                        </a:lnSpc>
                        <a:spcBef>
                          <a:spcPts val="0"/>
                        </a:spcBef>
                        <a:spcAft>
                          <a:spcPts val="0"/>
                        </a:spcAft>
                      </a:pPr>
                      <a:r>
                        <a:rPr lang="en-IN" sz="1400" b="0" i="0" u="none" strike="noStrike" dirty="0">
                          <a:effectLst/>
                          <a:highlight>
                            <a:srgbClr val="C9DAF8"/>
                          </a:highlight>
                          <a:latin typeface="Arial"/>
                        </a:rPr>
                        <a:t>2.</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dirty="0">
                          <a:highlight>
                            <a:srgbClr val="C9DAF8"/>
                          </a:highlight>
                        </a:rPr>
                        <a:t>Single Image Dehazing via Fusion of Multilevel Attention Network for Vision-Based Measurement Applications</a:t>
                      </a:r>
                      <a:endParaRPr lang="en-US" sz="1400" b="0" i="0" u="none" strike="noStrike" dirty="0">
                        <a:effectLst/>
                        <a:highlight>
                          <a:srgbClr val="C9DAF8"/>
                        </a:highlight>
                        <a:latin typeface="Verdana"/>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dirty="0">
                          <a:solidFill>
                            <a:srgbClr val="000000"/>
                          </a:solidFill>
                          <a:effectLst/>
                          <a:highlight>
                            <a:srgbClr val="C9DAF8"/>
                          </a:highlight>
                          <a:latin typeface="Arial"/>
                          <a:ea typeface="Arial" panose="020B0604020202020204" pitchFamily="34" charset="0"/>
                          <a:cs typeface="Arial"/>
                        </a:rPr>
                        <a:t>2023</a:t>
                      </a:r>
                      <a:endParaRPr lang="en-US" sz="1400" b="0" i="0" u="none" strike="noStrike" dirty="0">
                        <a:effectLst/>
                        <a:highlight>
                          <a:srgbClr val="C9DAF8"/>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marR="0" indent="-285750" algn="l" rtl="0" fontAlgn="t">
                        <a:lnSpc>
                          <a:spcPct val="115000"/>
                        </a:lnSpc>
                        <a:spcBef>
                          <a:spcPts val="0"/>
                        </a:spcBef>
                        <a:spcAft>
                          <a:spcPts val="0"/>
                        </a:spcAft>
                        <a:buFont typeface="Arial" panose="020B0604020202020204" pitchFamily="34" charset="0"/>
                        <a:buChar char="•"/>
                      </a:pPr>
                      <a:r>
                        <a:rPr lang="en-IN" dirty="0">
                          <a:highlight>
                            <a:srgbClr val="C9DAF8"/>
                          </a:highlight>
                        </a:rPr>
                        <a:t>Geet Sahu</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Ayan Seal</a:t>
                      </a:r>
                    </a:p>
                    <a:p>
                      <a:pPr marL="285750" marR="0" indent="-285750" algn="l" rtl="0" fontAlgn="t">
                        <a:lnSpc>
                          <a:spcPct val="115000"/>
                        </a:lnSpc>
                        <a:spcBef>
                          <a:spcPts val="0"/>
                        </a:spcBef>
                        <a:spcAft>
                          <a:spcPts val="0"/>
                        </a:spcAft>
                        <a:buFont typeface="Arial" panose="020B0604020202020204" pitchFamily="34" charset="0"/>
                        <a:buChar char="•"/>
                      </a:pPr>
                      <a:r>
                        <a:rPr lang="en-IN" dirty="0">
                          <a:highlight>
                            <a:srgbClr val="C9DAF8"/>
                          </a:highlight>
                        </a:rPr>
                        <a:t>Joanna Jaworek-Korjakowska</a:t>
                      </a:r>
                    </a:p>
                    <a:p>
                      <a:pPr marL="285750" marR="0" indent="-285750" algn="l" rtl="0" fontAlgn="t">
                        <a:lnSpc>
                          <a:spcPct val="115000"/>
                        </a:lnSpc>
                        <a:spcBef>
                          <a:spcPts val="0"/>
                        </a:spcBef>
                        <a:spcAft>
                          <a:spcPts val="0"/>
                        </a:spcAft>
                        <a:buFont typeface="Arial" panose="020B0604020202020204" pitchFamily="34" charset="0"/>
                        <a:buChar char="•"/>
                      </a:pPr>
                      <a:r>
                        <a:rPr lang="en-IN" dirty="0">
                          <a:highlight>
                            <a:srgbClr val="C9DAF8"/>
                          </a:highlight>
                        </a:rPr>
                        <a:t>Ondrej Krejcar</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dirty="0">
                          <a:highlight>
                            <a:srgbClr val="C9DAF8"/>
                          </a:highlight>
                          <a:latin typeface="+mj-lt"/>
                          <a:ea typeface="Verdana"/>
                        </a:rPr>
                        <a:t>Approach :</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An encoder-decoder network (UNet) is the backbone.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The model incorporates </a:t>
                      </a:r>
                      <a:r>
                        <a:rPr lang="en-US" sz="1400" b="0" dirty="0">
                          <a:highlight>
                            <a:srgbClr val="C9DAF8"/>
                          </a:highlight>
                        </a:rPr>
                        <a:t>multiscale attention mechanisms </a:t>
                      </a:r>
                      <a:r>
                        <a:rPr lang="en-US" sz="1400" dirty="0">
                          <a:highlight>
                            <a:srgbClr val="C9DAF8"/>
                          </a:highlight>
                        </a:rPr>
                        <a:t>(SA and CA) for haze feature extraction and refinement.</a:t>
                      </a: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Technique: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noProof="0" dirty="0">
                          <a:solidFill>
                            <a:srgbClr val="000000"/>
                          </a:solidFill>
                          <a:effectLst/>
                          <a:highlight>
                            <a:srgbClr val="C9DAF8"/>
                          </a:highlight>
                          <a:latin typeface="+mj-lt"/>
                          <a:ea typeface="Verdana"/>
                          <a:cs typeface="Arial"/>
                        </a:rPr>
                        <a:t>  </a:t>
                      </a:r>
                      <a:r>
                        <a:rPr lang="en-IN" sz="1400" dirty="0">
                          <a:highlight>
                            <a:srgbClr val="C9DAF8"/>
                          </a:highlight>
                        </a:rPr>
                        <a:t>SA-Unet and C</a:t>
                      </a:r>
                      <a:r>
                        <a:rPr lang="en-IN" sz="1400" dirty="0"/>
                        <a:t>A-Unet</a:t>
                      </a:r>
                      <a:endParaRPr lang="en-US" sz="1400" b="0" i="0" u="none" strike="noStrike" dirty="0">
                        <a:solidFill>
                          <a:schemeClr val="tx1"/>
                        </a:solidFill>
                        <a:effectLst/>
                        <a:highlight>
                          <a:srgbClr val="C9DAF8"/>
                        </a:highlight>
                        <a:latin typeface="+mj-lt"/>
                        <a:ea typeface="Verdana"/>
                      </a:endParaRP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Combined outputs using elementwise addition for superior performance.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Structural Similarity Index (SSIM) used as a loss function to improve optimization and convergence.</a:t>
                      </a:r>
                      <a:endParaRPr lang="en-US" sz="1400" b="1" i="0" u="none" strike="noStrike" noProof="0" dirty="0">
                        <a:solidFill>
                          <a:srgbClr val="000000"/>
                        </a:solidFill>
                        <a:effectLst/>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t>Demonstrated robustness to varying haze densities, atmospheric light conditions, and image scales.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t>Processes a 640×480 image in approximately 1.5 seconds on a CPU.</a:t>
                      </a:r>
                      <a:endParaRPr lang="en-US" sz="1400" b="0" i="0" u="none" strike="noStrike" dirty="0">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dirty="0">
                        <a:solidFill>
                          <a:srgbClr val="000000"/>
                        </a:solidFill>
                        <a:effectLst/>
                        <a:highlight>
                          <a:srgbClr val="C9DAF8"/>
                        </a:highlight>
                        <a:latin typeface="Arial" panose="020B0604020202020204" pitchFamily="34" charset="0"/>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The assumption of a globally constant atmospheric light limits accuracy for certain real-world scenarios.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dirty="0">
                        <a:solidFill>
                          <a:srgbClr val="000000"/>
                        </a:solidFill>
                        <a:effectLst/>
                        <a:highlight>
                          <a:srgbClr val="C9DAF8"/>
                        </a:highlight>
                        <a:latin typeface="Arial"/>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The model does not directly learn the atmospheric scattering parameters, which could enable end-to-end optimization.</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014C-47DC-5849-CE82-A0599D968F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D8740-6A82-EFC0-4AD5-911E0F397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C285D56F-93B1-F632-A8DE-D3DC9D7B8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graphicFrame>
        <p:nvGraphicFramePr>
          <p:cNvPr id="2" name="Table 1">
            <a:extLst>
              <a:ext uri="{FF2B5EF4-FFF2-40B4-BE49-F238E27FC236}">
                <a16:creationId xmlns:a16="http://schemas.microsoft.com/office/drawing/2014/main" id="{21643EDD-D28F-E147-DC87-E4E49A6C481B}"/>
              </a:ext>
            </a:extLst>
          </p:cNvPr>
          <p:cNvGraphicFramePr>
            <a:graphicFrameLocks noGrp="1"/>
          </p:cNvGraphicFramePr>
          <p:nvPr>
            <p:extLst>
              <p:ext uri="{D42A27DB-BD31-4B8C-83A1-F6EECF244321}">
                <p14:modId xmlns:p14="http://schemas.microsoft.com/office/powerpoint/2010/main" val="3537264614"/>
              </p:ext>
            </p:extLst>
          </p:nvPr>
        </p:nvGraphicFramePr>
        <p:xfrm>
          <a:off x="247650" y="643520"/>
          <a:ext cx="11728040" cy="6178816"/>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414564">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Sl.no</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Title of the Paper </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Year</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Author </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Key Findings </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Research Gap</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91763">
                <a:tc>
                  <a:txBody>
                    <a:bodyPr/>
                    <a:lstStyle/>
                    <a:p>
                      <a:pPr marL="457200" marR="0" indent="-320040" algn="l" rtl="0" fontAlgn="t">
                        <a:lnSpc>
                          <a:spcPct val="115000"/>
                        </a:lnSpc>
                        <a:spcBef>
                          <a:spcPts val="0"/>
                        </a:spcBef>
                        <a:spcAft>
                          <a:spcPts val="0"/>
                        </a:spcAft>
                      </a:pPr>
                      <a:r>
                        <a:rPr lang="en-IN" sz="1400" b="0" i="0" u="none" strike="noStrike" dirty="0">
                          <a:effectLst/>
                          <a:highlight>
                            <a:srgbClr val="C9DAF8"/>
                          </a:highlight>
                          <a:latin typeface="+mj-lt"/>
                        </a:rPr>
                        <a:t>3.</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cap="none" dirty="0">
                          <a:solidFill>
                            <a:schemeClr val="tx1"/>
                          </a:solidFill>
                          <a:effectLst/>
                          <a:highlight>
                            <a:srgbClr val="C9DAF8"/>
                          </a:highlight>
                          <a:latin typeface="+mj-lt"/>
                          <a:ea typeface="+mn-ea"/>
                          <a:cs typeface="+mn-cs"/>
                          <a:sym typeface="Arial"/>
                        </a:rPr>
                        <a:t>LID-Net: A lightweight image dehazing network for automatic driving vision systems</a:t>
                      </a:r>
                      <a:endParaRPr lang="en-US" sz="1400" b="0" i="0" u="none" strike="noStrike" dirty="0">
                        <a:effectLst/>
                        <a:highlight>
                          <a:srgbClr val="C9DAF8"/>
                        </a:highlight>
                        <a:latin typeface="+mj-lt"/>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dirty="0">
                          <a:solidFill>
                            <a:srgbClr val="000000"/>
                          </a:solidFill>
                          <a:effectLst/>
                          <a:highlight>
                            <a:srgbClr val="C9DAF8"/>
                          </a:highlight>
                          <a:latin typeface="+mj-lt"/>
                          <a:ea typeface="Arial" panose="020B0604020202020204" pitchFamily="34" charset="0"/>
                          <a:cs typeface="Arial"/>
                        </a:rPr>
                        <a:t>2024</a:t>
                      </a:r>
                      <a:endParaRPr lang="en-US" sz="1400" b="0" i="0" u="none" strike="noStrike" dirty="0">
                        <a:effectLst/>
                        <a:highlight>
                          <a:srgbClr val="C9DAF8"/>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Fazhan Tao</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Qi Chen</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Zhigao Fu</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Longlong Zhu</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Baofeng Ji</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dirty="0">
                          <a:highlight>
                            <a:srgbClr val="C9DAF8"/>
                          </a:highlight>
                          <a:latin typeface="+mj-lt"/>
                          <a:ea typeface="Verdana"/>
                        </a:rPr>
                        <a:t>Approach: </a:t>
                      </a:r>
                      <a:r>
                        <a:rPr lang="en-US" sz="1400" b="0" i="0" u="none" strike="noStrike" cap="none" dirty="0">
                          <a:solidFill>
                            <a:schemeClr val="tx1"/>
                          </a:solidFill>
                          <a:effectLst/>
                          <a:highlight>
                            <a:srgbClr val="C9DAF8"/>
                          </a:highlight>
                          <a:latin typeface="+mj-lt"/>
                          <a:ea typeface="+mn-ea"/>
                          <a:cs typeface="+mn-cs"/>
                          <a:sym typeface="Arial"/>
                        </a:rPr>
                        <a:t>LID-Net employs a multi-scale architecture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IN" sz="1400" b="0" i="0" u="none" strike="noStrike" cap="none" dirty="0">
                          <a:solidFill>
                            <a:schemeClr val="tx1"/>
                          </a:solidFill>
                          <a:effectLst/>
                          <a:latin typeface="+mj-lt"/>
                          <a:ea typeface="+mn-ea"/>
                          <a:cs typeface="+mn-cs"/>
                          <a:sym typeface="Arial"/>
                        </a:rPr>
                        <a:t>Haze Extraction (HE) blocks</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IN" sz="1400" b="0" i="0" u="none" strike="noStrike" cap="none" dirty="0">
                          <a:solidFill>
                            <a:schemeClr val="tx1"/>
                          </a:solidFill>
                          <a:effectLst/>
                          <a:latin typeface="+mj-lt"/>
                          <a:ea typeface="+mn-ea"/>
                          <a:cs typeface="+mn-cs"/>
                          <a:sym typeface="Arial"/>
                        </a:rPr>
                        <a:t>Haze Removal (HR) blocks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1" i="0" u="none" strike="noStrike" dirty="0">
                        <a:solidFill>
                          <a:srgbClr val="000000"/>
                        </a:solidFill>
                        <a:effectLst/>
                        <a:highlight>
                          <a:srgbClr val="C9DAF8"/>
                        </a:highlight>
                        <a:latin typeface="+mj-lt"/>
                        <a:ea typeface="Verdana"/>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Technique: </a:t>
                      </a:r>
                    </a:p>
                    <a:p>
                      <a:pPr marL="285750" indent="-285750">
                        <a:buFont typeface="Arial" panose="020B0604020202020204" pitchFamily="34" charset="0"/>
                        <a:buChar char="•"/>
                      </a:pPr>
                      <a:r>
                        <a:rPr lang="en-US" sz="1400" b="0" i="0" u="none" strike="noStrike" cap="none" dirty="0">
                          <a:solidFill>
                            <a:schemeClr val="tx1"/>
                          </a:solidFill>
                          <a:effectLst/>
                          <a:latin typeface="+mj-lt"/>
                          <a:ea typeface="+mn-ea"/>
                          <a:cs typeface="+mn-cs"/>
                          <a:sym typeface="Arial"/>
                        </a:rPr>
                        <a:t>Directly learning the mapping between hazy and clear images without relying on the atmospheric scattering model, thus avoiding color distortion.</a:t>
                      </a:r>
                    </a:p>
                    <a:p>
                      <a:pPr marL="285750" indent="-285750">
                        <a:buFont typeface="Arial" panose="020B0604020202020204" pitchFamily="34" charset="0"/>
                        <a:buChar char="•"/>
                      </a:pPr>
                      <a:r>
                        <a:rPr lang="en-US" sz="1400" b="0" i="0" u="none" strike="noStrike" cap="none" dirty="0">
                          <a:solidFill>
                            <a:schemeClr val="tx1"/>
                          </a:solidFill>
                          <a:effectLst/>
                          <a:latin typeface="+mj-lt"/>
                          <a:ea typeface="+mn-ea"/>
                          <a:cs typeface="+mn-cs"/>
                          <a:sym typeface="Arial"/>
                        </a:rPr>
                        <a:t>Utilizing a combination of standard and dilated convolutions to expand the receptive field and extract global information from hazy images.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1" i="0" u="none" strike="noStrike" dirty="0">
                        <a:solidFill>
                          <a:srgbClr val="000000"/>
                        </a:solidFill>
                        <a:effectLst/>
                        <a:highlight>
                          <a:srgbClr val="C9DAF8"/>
                        </a:highlight>
                        <a:latin typeface="+mj-lt"/>
                        <a:ea typeface="Verdana"/>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chemeClr val="tx1"/>
                          </a:solidFill>
                          <a:effectLst/>
                          <a:latin typeface="+mj-lt"/>
                          <a:ea typeface="+mn-ea"/>
                          <a:cs typeface="+mn-cs"/>
                          <a:sym typeface="Arial"/>
                        </a:rPr>
                        <a:t>LID-Net demonstrated superior performance in dehazing effectiveness compared to traditional methods and other deep learning approaches, as evidenced by experiments conducted on two real-world foggy weather datasets.</a:t>
                      </a:r>
                      <a:endParaRPr lang="en-US" sz="1400" b="0" i="0" u="none" strike="noStrike" dirty="0">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dirty="0">
                        <a:solidFill>
                          <a:srgbClr val="000000"/>
                        </a:solidFill>
                        <a:effectLst/>
                        <a:highlight>
                          <a:srgbClr val="C9DAF8"/>
                        </a:highlight>
                        <a:latin typeface="+mj-lt"/>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chemeClr val="tx1"/>
                          </a:solidFill>
                          <a:effectLst/>
                          <a:highlight>
                            <a:srgbClr val="C9DAF8"/>
                          </a:highlight>
                          <a:latin typeface="+mj-lt"/>
                          <a:ea typeface="+mn-ea"/>
                          <a:cs typeface="+mn-cs"/>
                          <a:sym typeface="Arial"/>
                        </a:rPr>
                        <a:t>The study addresses limitations in traditional image dehazing methods, which often rely on simplistic assumptions about haze distribution and fail to generalize across different environments.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dirty="0">
                        <a:solidFill>
                          <a:srgbClr val="000000"/>
                        </a:solidFill>
                        <a:effectLst/>
                        <a:highlight>
                          <a:srgbClr val="C9DAF8"/>
                        </a:highlight>
                        <a:latin typeface="+mj-lt"/>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chemeClr val="tx1"/>
                          </a:solidFill>
                          <a:effectLst/>
                          <a:highlight>
                            <a:srgbClr val="C9DAF8"/>
                          </a:highlight>
                          <a:latin typeface="+mj-lt"/>
                          <a:ea typeface="+mn-ea"/>
                          <a:cs typeface="+mn-cs"/>
                          <a:sym typeface="Arial"/>
                        </a:rPr>
                        <a:t>LID-Net's approach mitigates these issues by not depending on the atmospheric scattering model, thus providing a more robust solution for various driving conditions.</a:t>
                      </a:r>
                      <a:endParaRPr lang="en-US" sz="1400" dirty="0">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148539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280799" y="790730"/>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Wingdings" panose="05000000000000000000" pitchFamily="2" charset="2"/>
              <a:buChar char="v"/>
            </a:pPr>
            <a:r>
              <a:rPr lang="en-IN" b="1" dirty="0">
                <a:latin typeface="Verdana"/>
                <a:ea typeface="Verdana"/>
              </a:rPr>
              <a:t>Use Cases</a:t>
            </a:r>
          </a:p>
          <a:p>
            <a:pPr marL="342900" indent="-342900" algn="just">
              <a:buFont typeface="Wingdings" panose="05000000000000000000" pitchFamily="2" charset="2"/>
              <a:buChar char="v"/>
            </a:pPr>
            <a:r>
              <a:rPr lang="en-IN" sz="1800" b="1" dirty="0">
                <a:ea typeface="Verdana"/>
              </a:rPr>
              <a:t>Photography and Videography</a:t>
            </a:r>
            <a:endParaRPr lang="en-IN" sz="1800">
              <a:ea typeface="Verdana"/>
            </a:endParaRPr>
          </a:p>
          <a:p>
            <a:pPr algn="just"/>
            <a:r>
              <a:rPr lang="en-IN" sz="1800">
                <a:ea typeface="Verdana"/>
              </a:rPr>
              <a:t>It </a:t>
            </a:r>
            <a:r>
              <a:rPr lang="en-IN" sz="1800" dirty="0">
                <a:ea typeface="Verdana"/>
              </a:rPr>
              <a:t>can enhance image quality in outdoor photography and video capture under hazy conditions, making it ideal for professional and consumer-level applications.</a:t>
            </a:r>
            <a:endParaRPr lang="en-IN" sz="1800" dirty="0"/>
          </a:p>
          <a:p>
            <a:pPr marL="285750" indent="-285750" algn="just">
              <a:buFont typeface="Wingdings" panose="05000000000000000000" pitchFamily="2" charset="2"/>
              <a:buChar char="v"/>
            </a:pPr>
            <a:endParaRPr lang="en-IN" sz="1800" dirty="0">
              <a:ea typeface="Verdana"/>
            </a:endParaRPr>
          </a:p>
          <a:p>
            <a:pPr marL="342900" indent="-342900" algn="just">
              <a:buFont typeface="Wingdings" panose="05000000000000000000" pitchFamily="2" charset="2"/>
              <a:buChar char="v"/>
            </a:pPr>
            <a:r>
              <a:rPr lang="en-IN" sz="1800" b="1">
                <a:ea typeface="Verdana"/>
              </a:rPr>
              <a:t>Surveillance Systems</a:t>
            </a:r>
            <a:r>
              <a:rPr lang="en-IN" sz="1800">
                <a:ea typeface="Verdana"/>
              </a:rPr>
              <a:t>:</a:t>
            </a:r>
          </a:p>
          <a:p>
            <a:pPr algn="just"/>
            <a:r>
              <a:rPr lang="en-IN" sz="1800">
                <a:ea typeface="Verdana"/>
              </a:rPr>
              <a:t>Improves visibility in surveillance footage captured in foggy or smoggy environments, aiding security and monitoring tasks.</a:t>
            </a:r>
          </a:p>
          <a:p>
            <a:pPr marL="285750" indent="-285750" algn="just">
              <a:buFont typeface="Wingdings" panose="05000000000000000000" pitchFamily="2" charset="2"/>
              <a:buChar char="v"/>
            </a:pPr>
            <a:endParaRPr lang="en-IN" sz="1800" dirty="0">
              <a:ea typeface="Verdana"/>
            </a:endParaRPr>
          </a:p>
          <a:p>
            <a:pPr marL="342900" indent="-342900" algn="just">
              <a:buFont typeface="Wingdings" panose="05000000000000000000" pitchFamily="2" charset="2"/>
              <a:buChar char="v"/>
            </a:pPr>
            <a:r>
              <a:rPr lang="en-IN" sz="1800" b="1" dirty="0">
                <a:ea typeface="Verdana"/>
              </a:rPr>
              <a:t>Autonomous Vehicles</a:t>
            </a:r>
            <a:r>
              <a:rPr lang="en-IN" sz="1800" dirty="0">
                <a:ea typeface="Verdana"/>
              </a:rPr>
              <a:t>:</a:t>
            </a:r>
          </a:p>
          <a:p>
            <a:pPr algn="just"/>
            <a:r>
              <a:rPr lang="en-IN" sz="1800" dirty="0">
                <a:ea typeface="Verdana"/>
              </a:rPr>
              <a:t>Enhances the clarity of images captured by cameras in autonomous cars, ensuring better scene understanding in adverse weather conditions.</a:t>
            </a:r>
            <a:endParaRPr lang="en-IN" sz="1800" dirty="0"/>
          </a:p>
          <a:p>
            <a:pPr marL="285750" marR="0" lvl="0" indent="-285750" algn="just">
              <a:lnSpc>
                <a:spcPct val="100000"/>
              </a:lnSpc>
              <a:spcBef>
                <a:spcPts val="0"/>
              </a:spcBef>
              <a:spcAft>
                <a:spcPts val="0"/>
              </a:spcAft>
              <a:buFont typeface="Wingdings" panose="05000000000000000000" pitchFamily="2" charset="2"/>
              <a:buChar char="v"/>
            </a:pPr>
            <a:endParaRPr lang="en-IN" sz="1800" dirty="0">
              <a:ea typeface="Verdana" panose="020B0604030504040204" pitchFamily="34" charset="0"/>
            </a:endParaRPr>
          </a:p>
          <a:p>
            <a:pPr marL="285750" marR="0" lvl="0" indent="-285750" rtl="0">
              <a:lnSpc>
                <a:spcPct val="100000"/>
              </a:lnSpc>
              <a:spcBef>
                <a:spcPts val="0"/>
              </a:spcBef>
              <a:spcAft>
                <a:spcPts val="0"/>
              </a:spcAft>
              <a:buFont typeface="Wingdings" panose="05000000000000000000" pitchFamily="2" charset="2"/>
              <a:buChar char="v"/>
            </a:pP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v"/>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096000" y="624077"/>
            <a:ext cx="5716882" cy="5746966"/>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Wingdings" panose="05000000000000000000" pitchFamily="2" charset="2"/>
              <a:buChar char="v"/>
            </a:pPr>
            <a:r>
              <a:rPr lang="en-IN" b="1" dirty="0">
                <a:latin typeface="Verdana"/>
                <a:ea typeface="Verdana"/>
              </a:rPr>
              <a:t>Test Cases </a:t>
            </a:r>
          </a:p>
          <a:p>
            <a:pPr marL="285750" marR="0" lvl="0" indent="-285750" rtl="0">
              <a:lnSpc>
                <a:spcPct val="100000"/>
              </a:lnSpc>
              <a:spcBef>
                <a:spcPts val="0"/>
              </a:spcBef>
              <a:spcAft>
                <a:spcPts val="0"/>
              </a:spcAft>
              <a:buFont typeface="Wingdings" panose="05000000000000000000" pitchFamily="2" charset="2"/>
              <a:buChar char="v"/>
            </a:pPr>
            <a:endParaRPr lang="en-IN" b="1" dirty="0">
              <a:latin typeface="Verdana"/>
              <a:ea typeface="Verdana"/>
            </a:endParaRPr>
          </a:p>
          <a:p>
            <a:pPr marL="285750" indent="-285750">
              <a:buFont typeface="Wingdings" panose="05000000000000000000" pitchFamily="2" charset="2"/>
              <a:buChar char="v"/>
            </a:pPr>
            <a:r>
              <a:rPr lang="en-IN" b="1" dirty="0">
                <a:ea typeface="Verdana"/>
              </a:rPr>
              <a:t>Datasets</a:t>
            </a:r>
            <a:r>
              <a:rPr lang="en-IN" dirty="0">
                <a:ea typeface="Verdana"/>
              </a:rPr>
              <a:t>:</a:t>
            </a:r>
            <a:endParaRPr lang="en-IN" dirty="0"/>
          </a:p>
          <a:p>
            <a:pPr algn="just"/>
            <a:r>
              <a:rPr lang="en-IN">
                <a:ea typeface="Verdana"/>
              </a:rPr>
              <a:t>It </a:t>
            </a:r>
            <a:r>
              <a:rPr lang="en-IN" dirty="0">
                <a:ea typeface="Verdana"/>
              </a:rPr>
              <a:t>was tested on synthetic datasets (e.g., RESIDE) and real-world hazy images to ensure both quantitative and qualitative reliability.</a:t>
            </a:r>
            <a:endParaRPr lang="en-IN" dirty="0"/>
          </a:p>
          <a:p>
            <a:pPr algn="just"/>
            <a:r>
              <a:rPr lang="en-IN" dirty="0">
                <a:ea typeface="Verdana"/>
              </a:rPr>
              <a:t>Synthetic datasets allowed ground-truth comparisons, while real-world images validated its robustness.</a:t>
            </a:r>
            <a:endParaRPr lang="en-IN" dirty="0"/>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a:rPr>
              <a:t>Quantitative Evaluation</a:t>
            </a:r>
            <a:r>
              <a:rPr lang="en-IN" dirty="0">
                <a:ea typeface="Verdana"/>
              </a:rPr>
              <a:t>:</a:t>
            </a:r>
          </a:p>
          <a:p>
            <a:pPr algn="just"/>
            <a:r>
              <a:rPr lang="en-IN" dirty="0">
                <a:ea typeface="Verdana"/>
              </a:rPr>
              <a:t>Metrics like PSNR (Peak Signal-to-Noise Ratio) and SSIM (Structural Similarity Index) were used to objectively evaluate the dehazing quality.</a:t>
            </a:r>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a:rPr>
              <a:t>Qualitative Evaluation</a:t>
            </a:r>
            <a:r>
              <a:rPr lang="en-IN" dirty="0">
                <a:ea typeface="Verdana"/>
              </a:rPr>
              <a:t>:</a:t>
            </a:r>
          </a:p>
          <a:p>
            <a:pPr algn="just"/>
            <a:r>
              <a:rPr lang="en-IN" dirty="0">
                <a:ea typeface="Verdana"/>
              </a:rPr>
              <a:t>Visual inspection confirmed that </a:t>
            </a:r>
            <a:r>
              <a:rPr lang="en-IN">
                <a:ea typeface="Verdana"/>
              </a:rPr>
              <a:t>it </a:t>
            </a:r>
            <a:r>
              <a:rPr lang="en-IN" dirty="0">
                <a:ea typeface="Verdana"/>
              </a:rPr>
              <a:t>effectively restores clarity, contrast, and colour fidelity in hazy images.</a:t>
            </a:r>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a:rPr>
              <a:t>Cross-Condition Testing</a:t>
            </a:r>
            <a:r>
              <a:rPr lang="en-IN" dirty="0">
                <a:ea typeface="Verdana"/>
              </a:rPr>
              <a:t>:</a:t>
            </a:r>
          </a:p>
          <a:p>
            <a:pPr algn="just"/>
            <a:r>
              <a:rPr lang="en-IN" dirty="0">
                <a:ea typeface="Verdana"/>
              </a:rPr>
              <a:t>Tested under diverse conditions such as varying haze densities, lighting environments, and weather types (e.g., fog, smog).</a:t>
            </a:r>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a:ea typeface="Verdana"/>
              </a:rPr>
              <a:t>Real-Time Application</a:t>
            </a:r>
            <a:r>
              <a:rPr lang="en-IN">
                <a:ea typeface="Verdana"/>
              </a:rPr>
              <a:t>:</a:t>
            </a:r>
          </a:p>
          <a:p>
            <a:pPr algn="just"/>
            <a:r>
              <a:rPr lang="en-IN">
                <a:ea typeface="Verdana"/>
              </a:rPr>
              <a:t>Testing showed that it performs efficiently enough for real-time or near-real-time applications, making it suitable for dynamic systems like autonomous vehicles and live video feeds.</a:t>
            </a:r>
          </a:p>
          <a:p>
            <a:pPr marL="285750" indent="-285750">
              <a:buFont typeface="Wingdings" panose="05000000000000000000" pitchFamily="2" charset="2"/>
              <a:buChar char="v"/>
            </a:pPr>
            <a:endParaRPr lang="en-IN" dirty="0">
              <a:ea typeface="Verdana" panose="020B0604030504040204" pitchFamily="34" charset="0"/>
            </a:endParaRPr>
          </a:p>
          <a:p>
            <a:pPr marL="285750" indent="-285750">
              <a:buFont typeface="Wingdings" panose="05000000000000000000" pitchFamily="2" charset="2"/>
              <a:buChar char="v"/>
            </a:pPr>
            <a:endParaRPr lang="en-IN" dirty="0">
              <a:ea typeface="Verdana" panose="020B0604030504040204" pitchFamily="34" charset="0"/>
            </a:endParaRPr>
          </a:p>
          <a:p>
            <a:pPr marL="285750" indent="-285750">
              <a:buFont typeface="Wingdings" panose="05000000000000000000" pitchFamily="2" charset="2"/>
              <a:buChar char="v"/>
            </a:pPr>
            <a:endParaRPr lang="en-IN" dirty="0">
              <a:ea typeface="Verdana" panose="020B0604030504040204" pitchFamily="34" charset="0"/>
            </a:endParaRPr>
          </a:p>
          <a:p>
            <a:pPr marL="285750" indent="-285750">
              <a:buFont typeface="Wingdings" panose="05000000000000000000" pitchFamily="2" charset="2"/>
              <a:buChar char="v"/>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594543" y="82581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a:latin typeface="Verdana"/>
                <a:ea typeface="Verdana"/>
              </a:rPr>
              <a:t>Iteration 1 : Results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algn="just"/>
            <a:r>
              <a:rPr lang="en-US" sz="1600" b="1" dirty="0"/>
              <a:t>1. Data Preparation</a:t>
            </a:r>
          </a:p>
          <a:p>
            <a:pPr marL="285750" indent="-285750" algn="just">
              <a:buFont typeface="Wingdings" panose="05000000000000000000" pitchFamily="2" charset="2"/>
              <a:buChar char="v"/>
            </a:pPr>
            <a:r>
              <a:rPr lang="en-US" sz="1600" b="1" dirty="0"/>
              <a:t>Datasets Used:</a:t>
            </a:r>
            <a:endParaRPr lang="en-US" sz="1600" dirty="0"/>
          </a:p>
          <a:p>
            <a:pPr marL="742950" lvl="1" indent="-285750" algn="just">
              <a:buFont typeface="Arial" panose="020B0604020202020204" pitchFamily="34" charset="0"/>
              <a:buChar char="•"/>
            </a:pPr>
            <a:r>
              <a:rPr lang="en-US" sz="1600" b="1" dirty="0"/>
              <a:t>Synthetic Hazy Images:</a:t>
            </a:r>
            <a:r>
              <a:rPr lang="en-US" sz="1600" dirty="0"/>
              <a:t> SOTS dataset (from RESIDE benchmark).</a:t>
            </a:r>
          </a:p>
          <a:p>
            <a:pPr marL="742950" lvl="1" indent="-285750" algn="just">
              <a:buFont typeface="Arial" panose="020B0604020202020204" pitchFamily="34" charset="0"/>
              <a:buChar char="•"/>
            </a:pPr>
            <a:r>
              <a:rPr lang="en-US" sz="1600" b="1" dirty="0"/>
              <a:t>Real-World Hazy Images:</a:t>
            </a:r>
            <a:r>
              <a:rPr lang="en-US" sz="1600" dirty="0"/>
              <a:t> Collected using online repositories and personal contributions.</a:t>
            </a:r>
          </a:p>
          <a:p>
            <a:pPr marL="742950" lvl="1" indent="-285750" algn="just">
              <a:buFont typeface="Arial" panose="020B0604020202020204" pitchFamily="34" charset="0"/>
              <a:buChar char="•"/>
            </a:pPr>
            <a:endParaRPr lang="en-US" sz="1600" dirty="0"/>
          </a:p>
          <a:p>
            <a:pPr marL="285750" indent="-285750" algn="just">
              <a:buFont typeface="Wingdings" panose="05000000000000000000" pitchFamily="2" charset="2"/>
              <a:buChar char="v"/>
            </a:pPr>
            <a:r>
              <a:rPr lang="en-US" sz="1600" b="1" dirty="0"/>
              <a:t>Preprocessing:</a:t>
            </a:r>
            <a:endParaRPr lang="en-US" sz="1600" dirty="0"/>
          </a:p>
          <a:p>
            <a:pPr marL="742950" lvl="1" indent="-285750" algn="just">
              <a:buFont typeface="Arial" panose="020B0604020202020204" pitchFamily="34" charset="0"/>
              <a:buChar char="•"/>
            </a:pPr>
            <a:r>
              <a:rPr lang="en-US" sz="1600" dirty="0"/>
              <a:t>Resize images to 1200x1600x1200.</a:t>
            </a:r>
          </a:p>
          <a:p>
            <a:pPr marL="457200" lvl="1" algn="just"/>
            <a:endParaRPr lang="en-US" sz="1600" dirty="0"/>
          </a:p>
          <a:p>
            <a:pPr algn="just"/>
            <a:r>
              <a:rPr lang="en-US" sz="1600" b="1" dirty="0"/>
              <a:t>2. Model Design</a:t>
            </a:r>
          </a:p>
          <a:p>
            <a:pPr marL="285750" indent="-285750" algn="just">
              <a:buFont typeface="Wingdings" panose="05000000000000000000" pitchFamily="2" charset="2"/>
              <a:buChar char="v"/>
            </a:pPr>
            <a:r>
              <a:rPr lang="en-US" sz="1600" b="1" dirty="0"/>
              <a:t>Architecture:</a:t>
            </a:r>
            <a:endParaRPr lang="en-US" sz="1600" dirty="0"/>
          </a:p>
          <a:p>
            <a:pPr marL="742950" lvl="1" indent="-285750" algn="just">
              <a:buFont typeface="Arial" panose="020B0604020202020204" pitchFamily="34" charset="0"/>
              <a:buChar char="•"/>
            </a:pPr>
            <a:r>
              <a:rPr lang="en-US" sz="1600" dirty="0"/>
              <a:t>A lightweight convolutional neural network (CNN) with fewer parameters for real-time efficiency.</a:t>
            </a:r>
          </a:p>
          <a:p>
            <a:pPr marL="742950" lvl="1" indent="-285750" algn="just">
              <a:buFont typeface="Arial" panose="020B0604020202020204" pitchFamily="34" charset="0"/>
              <a:buChar char="•"/>
            </a:pPr>
            <a:r>
              <a:rPr lang="en-US" sz="1600" dirty="0"/>
              <a:t>Incorporates residual blocks to enhance feature extraction.</a:t>
            </a:r>
          </a:p>
          <a:p>
            <a:pPr marL="742950" lvl="1" indent="-285750" algn="just">
              <a:buFont typeface="Arial" panose="020B0604020202020204" pitchFamily="34" charset="0"/>
              <a:buChar char="•"/>
            </a:pPr>
            <a:r>
              <a:rPr lang="en-US" sz="1600" dirty="0"/>
              <a:t>Includes brightness compensation layers to adjust for color and clarity preservation.</a:t>
            </a:r>
          </a:p>
          <a:p>
            <a:pPr marL="457200" lvl="1" algn="just"/>
            <a:endParaRPr lang="en-US" sz="1600" dirty="0"/>
          </a:p>
          <a:p>
            <a:pPr marL="285750" indent="-285750" algn="just">
              <a:buFont typeface="Wingdings" panose="05000000000000000000" pitchFamily="2" charset="2"/>
              <a:buChar char="v"/>
            </a:pPr>
            <a:r>
              <a:rPr lang="en-US" sz="1600" b="1" dirty="0"/>
              <a:t>Key Features:</a:t>
            </a:r>
            <a:endParaRPr lang="en-US" sz="1600" dirty="0"/>
          </a:p>
          <a:p>
            <a:pPr marL="742950" lvl="1" indent="-285750" algn="just">
              <a:buFont typeface="Arial" panose="020B0604020202020204" pitchFamily="34" charset="0"/>
              <a:buChar char="•"/>
            </a:pPr>
            <a:r>
              <a:rPr lang="en-US" sz="1600" b="1" dirty="0"/>
              <a:t>Convolutional Layers:</a:t>
            </a:r>
            <a:r>
              <a:rPr lang="en-US" sz="1600" dirty="0"/>
              <a:t> Extract spatial features..</a:t>
            </a:r>
          </a:p>
          <a:p>
            <a:pPr marL="742950" lvl="1" indent="-285750" algn="just">
              <a:buFont typeface="Arial" panose="020B0604020202020204" pitchFamily="34" charset="0"/>
              <a:buChar char="•"/>
            </a:pPr>
            <a:r>
              <a:rPr lang="en-US" sz="1600" b="1" dirty="0"/>
              <a:t>Activation Function:</a:t>
            </a:r>
            <a:r>
              <a:rPr lang="en-US" sz="1600" dirty="0"/>
              <a:t> Leaky ReLU for non-linearity.</a:t>
            </a:r>
          </a:p>
          <a:p>
            <a:pPr marL="742950" lvl="1" indent="-285750" algn="just">
              <a:buFont typeface="Arial" panose="020B0604020202020204" pitchFamily="34" charset="0"/>
              <a:buChar char="•"/>
            </a:pPr>
            <a:r>
              <a:rPr lang="en-US" sz="1600" b="1" dirty="0"/>
              <a:t>Output Layer:</a:t>
            </a:r>
            <a:r>
              <a:rPr lang="en-US" sz="1600" dirty="0"/>
              <a:t> Reconstructs the dehazed image.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29190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2001</Words>
  <Application>Microsoft Office PowerPoint</Application>
  <PresentationFormat>Widescreen</PresentationFormat>
  <Paragraphs>362</Paragraphs>
  <Slides>21</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Montserrat Medium</vt:lpstr>
      <vt:lpstr>Wingdings</vt:lpstr>
      <vt:lpstr>Aharoni</vt:lpstr>
      <vt:lpstr>Montserrat</vt:lpstr>
      <vt:lpstr>Poppins SemiBold</vt:lpstr>
      <vt:lpstr>SimSun</vt:lpstr>
      <vt:lpstr>Open Sans</vt:lpstr>
      <vt:lpstr>Times New Roman</vt:lpstr>
      <vt:lpstr>Arial</vt:lpstr>
      <vt:lpstr>Verdana</vt:lpstr>
      <vt:lpstr>Calibri</vt:lpstr>
      <vt:lpstr>Plus Jakarta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TEJAS V REDDY</cp:lastModifiedBy>
  <cp:revision>8</cp:revision>
  <dcterms:created xsi:type="dcterms:W3CDTF">2022-05-23T07:15:42Z</dcterms:created>
  <dcterms:modified xsi:type="dcterms:W3CDTF">2025-03-19T07:43:11Z</dcterms:modified>
</cp:coreProperties>
</file>